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52"/>
  </p:notesMasterIdLst>
  <p:handoutMasterIdLst>
    <p:handoutMasterId r:id="rId53"/>
  </p:handoutMasterIdLst>
  <p:sldIdLst>
    <p:sldId id="279"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8" r:id="rId16"/>
    <p:sldId id="327" r:id="rId17"/>
    <p:sldId id="320" r:id="rId18"/>
    <p:sldId id="321" r:id="rId19"/>
    <p:sldId id="322" r:id="rId20"/>
    <p:sldId id="323" r:id="rId21"/>
    <p:sldId id="324" r:id="rId22"/>
    <p:sldId id="325" r:id="rId23"/>
    <p:sldId id="326"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52" r:id="rId43"/>
    <p:sldId id="347" r:id="rId44"/>
    <p:sldId id="348" r:id="rId45"/>
    <p:sldId id="354" r:id="rId46"/>
    <p:sldId id="356" r:id="rId47"/>
    <p:sldId id="357" r:id="rId48"/>
    <p:sldId id="355" r:id="rId49"/>
    <p:sldId id="358" r:id="rId50"/>
    <p:sldId id="271"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9"/>
    <p:restoredTop sz="85122" autoAdjust="0"/>
  </p:normalViewPr>
  <p:slideViewPr>
    <p:cSldViewPr snapToGrid="0" snapToObjects="1">
      <p:cViewPr varScale="1">
        <p:scale>
          <a:sx n="76" d="100"/>
          <a:sy n="76" d="100"/>
        </p:scale>
        <p:origin x="16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4B03C-1B0F-3B4F-B2B4-723DBEEAAB15}" type="datetimeFigureOut">
              <a:rPr lang="en-US" smtClean="0"/>
              <a:t>1/20/2021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17C0AB-CBA1-CF43-9127-C5C6830E8182}" type="slidenum">
              <a:rPr lang="en-US" smtClean="0"/>
              <a:t>‹#›</a:t>
            </a:fld>
            <a:endParaRPr lang="en-US"/>
          </a:p>
        </p:txBody>
      </p:sp>
    </p:spTree>
    <p:extLst>
      <p:ext uri="{BB962C8B-B14F-4D97-AF65-F5344CB8AC3E}">
        <p14:creationId xmlns:p14="http://schemas.microsoft.com/office/powerpoint/2010/main" val="889089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E4B9F-8487-AB4A-8B74-F5BDEB41DD14}" type="datetimeFigureOut">
              <a:rPr lang="en-US" smtClean="0"/>
              <a:t>1/20/2021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BB787B-73CC-9C48-AC7E-7EC6D17EAE48}" type="slidenum">
              <a:rPr lang="en-US" smtClean="0"/>
              <a:t>‹#›</a:t>
            </a:fld>
            <a:endParaRPr lang="en-US"/>
          </a:p>
        </p:txBody>
      </p:sp>
    </p:spTree>
    <p:extLst>
      <p:ext uri="{BB962C8B-B14F-4D97-AF65-F5344CB8AC3E}">
        <p14:creationId xmlns:p14="http://schemas.microsoft.com/office/powerpoint/2010/main" val="6436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334" y="4011448"/>
            <a:ext cx="6900169" cy="1480207"/>
          </a:xfrm>
          <a:prstGeom prst="rect">
            <a:avLst/>
          </a:prstGeom>
        </p:spPr>
        <p:txBody>
          <a:bodyPr anchor="t" anchorCtr="0">
            <a:noAutofit/>
          </a:bodyPr>
          <a:lstStyle>
            <a:lvl1pPr algn="l">
              <a:lnSpc>
                <a:spcPts val="5160"/>
              </a:lnSpc>
              <a:defRPr sz="4400" b="1" i="0">
                <a:solidFill>
                  <a:schemeClr val="bg1"/>
                </a:solidFill>
                <a:latin typeface="Tahoma"/>
                <a:cs typeface="Tahoma"/>
              </a:defRPr>
            </a:lvl1pPr>
          </a:lstStyle>
          <a:p>
            <a:r>
              <a:rPr lang="en-US"/>
              <a:t>Click to edit Master title style</a:t>
            </a:r>
            <a:endParaRPr lang="en-US" dirty="0"/>
          </a:p>
        </p:txBody>
      </p:sp>
      <p:sp>
        <p:nvSpPr>
          <p:cNvPr id="5" name="Footer Placeholder 4"/>
          <p:cNvSpPr>
            <a:spLocks noGrp="1"/>
          </p:cNvSpPr>
          <p:nvPr>
            <p:ph type="ftr" sz="quarter" idx="11"/>
          </p:nvPr>
        </p:nvSpPr>
        <p:spPr>
          <a:xfrm>
            <a:off x="5968999" y="6356350"/>
            <a:ext cx="2895600" cy="365125"/>
          </a:xfrm>
        </p:spPr>
        <p:txBody>
          <a:bodyPr/>
          <a:lstStyle>
            <a:lvl1pPr algn="r">
              <a:defRPr sz="1100" b="1" i="0">
                <a:solidFill>
                  <a:srgbClr val="FFFFFF"/>
                </a:solidFill>
                <a:latin typeface="Tahoma"/>
                <a:cs typeface="Tahoma"/>
              </a:defRPr>
            </a:lvl1pPr>
          </a:lstStyle>
          <a:p>
            <a:endParaRPr lang="en-US" dirty="0"/>
          </a:p>
        </p:txBody>
      </p:sp>
      <p:sp>
        <p:nvSpPr>
          <p:cNvPr id="15" name="Content Placeholder 14"/>
          <p:cNvSpPr>
            <a:spLocks noGrp="1"/>
          </p:cNvSpPr>
          <p:nvPr>
            <p:ph sz="quarter" idx="14" hasCustomPrompt="1"/>
          </p:nvPr>
        </p:nvSpPr>
        <p:spPr>
          <a:xfrm>
            <a:off x="305215" y="6356350"/>
            <a:ext cx="3691466" cy="359077"/>
          </a:xfrm>
        </p:spPr>
        <p:txBody>
          <a:bodyPr anchor="ctr" anchorCtr="0">
            <a:noAutofit/>
          </a:bodyPr>
          <a:lstStyle>
            <a:lvl1pPr algn="l">
              <a:spcBef>
                <a:spcPts val="600"/>
              </a:spcBef>
              <a:defRPr sz="1200" b="1" i="0" baseline="0">
                <a:solidFill>
                  <a:srgbClr val="FFFFFF"/>
                </a:solidFill>
                <a:latin typeface="Tahoma"/>
                <a:cs typeface="Tahoma"/>
              </a:defRPr>
            </a:lvl1pPr>
          </a:lstStyle>
          <a:p>
            <a:pPr lvl="0"/>
            <a:r>
              <a:rPr lang="en-GB" dirty="0"/>
              <a:t>Insert presenter/</a:t>
            </a:r>
            <a:r>
              <a:rPr lang="en-GB" dirty="0" err="1"/>
              <a:t>s</a:t>
            </a:r>
            <a:r>
              <a:rPr lang="en-GB" dirty="0"/>
              <a:t> name if applicable</a:t>
            </a:r>
            <a:endParaRPr lang="en-US" dirty="0"/>
          </a:p>
        </p:txBody>
      </p:sp>
      <p:pic>
        <p:nvPicPr>
          <p:cNvPr id="12" name="Picture 11" descr="Cover top banner no logo.png"/>
          <p:cNvPicPr>
            <a:picLocks noChangeAspect="1"/>
          </p:cNvPicPr>
          <p:nvPr/>
        </p:nvPicPr>
        <p:blipFill rotWithShape="1">
          <a:blip r:embed="rId2">
            <a:extLst>
              <a:ext uri="{28A0092B-C50C-407E-A947-70E740481C1C}">
                <a14:useLocalDpi xmlns:a14="http://schemas.microsoft.com/office/drawing/2010/main" val="0"/>
              </a:ext>
            </a:extLst>
          </a:blip>
          <a:srcRect l="486" t="2034" r="555"/>
          <a:stretch/>
        </p:blipFill>
        <p:spPr>
          <a:xfrm>
            <a:off x="0" y="0"/>
            <a:ext cx="9144000" cy="2196830"/>
          </a:xfrm>
          <a:prstGeom prst="rect">
            <a:avLst/>
          </a:prstGeom>
        </p:spPr>
      </p:pic>
      <p:pic>
        <p:nvPicPr>
          <p:cNvPr id="16" name="Picture 15" descr="Our World Our Future 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541" y="360354"/>
            <a:ext cx="1902532" cy="582371"/>
          </a:xfrm>
          <a:prstGeom prst="rect">
            <a:avLst/>
          </a:prstGeom>
        </p:spPr>
      </p:pic>
      <p:pic>
        <p:nvPicPr>
          <p:cNvPr id="17" name="Picture 16" descr="DPW_logo_en_&lt;50_positive_rgb.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163" y="356820"/>
            <a:ext cx="2091436" cy="459595"/>
          </a:xfrm>
          <a:prstGeom prst="rect">
            <a:avLst/>
          </a:prstGeom>
        </p:spPr>
      </p:pic>
      <p:pic>
        <p:nvPicPr>
          <p:cNvPr id="8" name="Picture 7" descr="Cover top banner no logo.png"/>
          <p:cNvPicPr>
            <a:picLocks noChangeAspect="1"/>
          </p:cNvPicPr>
          <p:nvPr userDrawn="1"/>
        </p:nvPicPr>
        <p:blipFill rotWithShape="1">
          <a:blip r:embed="rId2">
            <a:extLst>
              <a:ext uri="{28A0092B-C50C-407E-A947-70E740481C1C}">
                <a14:useLocalDpi xmlns:a14="http://schemas.microsoft.com/office/drawing/2010/main" val="0"/>
              </a:ext>
            </a:extLst>
          </a:blip>
          <a:srcRect l="486" t="2034" r="555"/>
          <a:stretch/>
        </p:blipFill>
        <p:spPr>
          <a:xfrm>
            <a:off x="0" y="0"/>
            <a:ext cx="9144000" cy="2196830"/>
          </a:xfrm>
          <a:prstGeom prst="rect">
            <a:avLst/>
          </a:prstGeom>
        </p:spPr>
      </p:pic>
      <p:pic>
        <p:nvPicPr>
          <p:cNvPr id="9" name="Picture 8" descr="Our World Our Future 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67231" y="434275"/>
            <a:ext cx="1317666" cy="403342"/>
          </a:xfrm>
          <a:prstGeom prst="rect">
            <a:avLst/>
          </a:prstGeom>
        </p:spPr>
      </p:pic>
      <p:pic>
        <p:nvPicPr>
          <p:cNvPr id="10" name="Picture 9" descr="DPW_logo_en_&lt;50_positive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6541" y="378022"/>
            <a:ext cx="2091436" cy="459595"/>
          </a:xfrm>
          <a:prstGeom prst="rect">
            <a:avLst/>
          </a:prstGeom>
        </p:spPr>
      </p:pic>
    </p:spTree>
    <p:extLst>
      <p:ext uri="{BB962C8B-B14F-4D97-AF65-F5344CB8AC3E}">
        <p14:creationId xmlns:p14="http://schemas.microsoft.com/office/powerpoint/2010/main" val="116859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5804888"/>
            <a:ext cx="9144000" cy="1066800"/>
          </a:xfrm>
          <a:prstGeom prst="rect">
            <a:avLst/>
          </a:prstGeom>
        </p:spPr>
      </p:pic>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
        <p:nvSpPr>
          <p:cNvPr id="6" name="Content Placeholder 5"/>
          <p:cNvSpPr>
            <a:spLocks noGrp="1"/>
          </p:cNvSpPr>
          <p:nvPr>
            <p:ph sz="quarter" idx="12"/>
          </p:nvPr>
        </p:nvSpPr>
        <p:spPr>
          <a:xfrm>
            <a:off x="423863" y="1947863"/>
            <a:ext cx="8347075" cy="1159404"/>
          </a:xfrm>
        </p:spPr>
        <p:txBody>
          <a:bodyPr anchor="b" anchorCtr="1">
            <a:noAutofit/>
          </a:bodyPr>
          <a:lstStyle>
            <a:lvl1pPr algn="ctr">
              <a:lnSpc>
                <a:spcPct val="100000"/>
              </a:lnSpc>
              <a:spcBef>
                <a:spcPts val="0"/>
              </a:spcBef>
              <a:defRPr sz="4800">
                <a:solidFill>
                  <a:schemeClr val="accent6"/>
                </a:solidFill>
              </a:defRPr>
            </a:lvl1pPr>
          </a:lstStyle>
          <a:p>
            <a:pPr lvl="0"/>
            <a:r>
              <a:rPr lang="en-US"/>
              <a:t>Click to edit Master text styles</a:t>
            </a:r>
          </a:p>
        </p:txBody>
      </p:sp>
      <p:sp>
        <p:nvSpPr>
          <p:cNvPr id="8" name="Content Placeholder 7"/>
          <p:cNvSpPr>
            <a:spLocks noGrp="1"/>
          </p:cNvSpPr>
          <p:nvPr>
            <p:ph sz="quarter" idx="13"/>
          </p:nvPr>
        </p:nvSpPr>
        <p:spPr>
          <a:xfrm>
            <a:off x="423863" y="3251200"/>
            <a:ext cx="8347075" cy="1770063"/>
          </a:xfrm>
        </p:spPr>
        <p:txBody>
          <a:bodyPr>
            <a:normAutofit/>
          </a:bodyPr>
          <a:lstStyle>
            <a:lvl1pPr algn="ctr">
              <a:lnSpc>
                <a:spcPct val="100000"/>
              </a:lnSpc>
              <a:defRPr sz="2400" b="0"/>
            </a:lvl1pPr>
          </a:lstStyle>
          <a:p>
            <a:pPr lvl="0"/>
            <a:r>
              <a:rPr lang="en-US"/>
              <a:t>Click to edit Master text styles</a:t>
            </a:r>
          </a:p>
        </p:txBody>
      </p:sp>
      <p:pic>
        <p:nvPicPr>
          <p:cNvPr id="9" name="Picture 8" descr="Our World Our Future 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67231" y="332502"/>
            <a:ext cx="1317666" cy="403342"/>
          </a:xfrm>
          <a:prstGeom prst="rect">
            <a:avLst/>
          </a:prstGeom>
        </p:spPr>
      </p:pic>
      <p:pic>
        <p:nvPicPr>
          <p:cNvPr id="10" name="Picture 9" descr="DPW_logo_en_&lt;50_positive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6541" y="276249"/>
            <a:ext cx="2091436" cy="459595"/>
          </a:xfrm>
          <a:prstGeom prst="rect">
            <a:avLst/>
          </a:prstGeom>
        </p:spPr>
      </p:pic>
    </p:spTree>
    <p:extLst>
      <p:ext uri="{BB962C8B-B14F-4D97-AF65-F5344CB8AC3E}">
        <p14:creationId xmlns:p14="http://schemas.microsoft.com/office/powerpoint/2010/main" val="150428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Copy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5804888"/>
            <a:ext cx="9144000" cy="1066800"/>
          </a:xfrm>
          <a:prstGeom prst="rect">
            <a:avLst/>
          </a:prstGeom>
        </p:spPr>
      </p:pic>
      <p:pic>
        <p:nvPicPr>
          <p:cNvPr id="4" name="Picture 3"/>
          <p:cNvPicPr>
            <a:picLocks noChangeAspect="1"/>
          </p:cNvPicPr>
          <p:nvPr/>
        </p:nvPicPr>
        <p:blipFill>
          <a:blip r:embed="rId2"/>
          <a:stretch>
            <a:fillRect/>
          </a:stretch>
        </p:blipFill>
        <p:spPr>
          <a:xfrm>
            <a:off x="0" y="5804888"/>
            <a:ext cx="9144000" cy="1066800"/>
          </a:xfrm>
          <a:prstGeom prst="rect">
            <a:avLst/>
          </a:prstGeom>
        </p:spPr>
      </p:pic>
      <p:sp>
        <p:nvSpPr>
          <p:cNvPr id="15" name="Text Placeholder 13"/>
          <p:cNvSpPr>
            <a:spLocks noGrp="1"/>
          </p:cNvSpPr>
          <p:nvPr>
            <p:ph type="body" sz="quarter" idx="13" hasCustomPrompt="1"/>
          </p:nvPr>
        </p:nvSpPr>
        <p:spPr>
          <a:xfrm>
            <a:off x="296864" y="309944"/>
            <a:ext cx="8474604" cy="460704"/>
          </a:xfrm>
        </p:spPr>
        <p:txBody>
          <a:bodyPr>
            <a:noAutofit/>
          </a:bodyPr>
          <a:lstStyle>
            <a:lvl1pPr marL="0" indent="0">
              <a:buNone/>
              <a:defRPr sz="2200" b="1" i="0">
                <a:solidFill>
                  <a:schemeClr val="tx2"/>
                </a:solidFill>
                <a:latin typeface="Tahoma"/>
                <a:cs typeface="Tahoma"/>
              </a:defRPr>
            </a:lvl1pPr>
          </a:lstStyle>
          <a:p>
            <a:pPr lvl="0"/>
            <a:r>
              <a:rPr lang="en-GB" dirty="0"/>
              <a:t>Click to edit Master texts</a:t>
            </a:r>
            <a:endParaRPr lang="en-US" dirty="0"/>
          </a:p>
        </p:txBody>
      </p:sp>
      <p:sp>
        <p:nvSpPr>
          <p:cNvPr id="5" name="Footer Placeholder 4"/>
          <p:cNvSpPr>
            <a:spLocks noGrp="1"/>
          </p:cNvSpPr>
          <p:nvPr>
            <p:ph type="ftr" sz="quarter" idx="11"/>
          </p:nvPr>
        </p:nvSpPr>
        <p:spPr>
          <a:xfrm>
            <a:off x="313304" y="6417663"/>
            <a:ext cx="2895600" cy="365125"/>
          </a:xfrm>
        </p:spPr>
        <p:txBody>
          <a:bodyPr/>
          <a:lstStyle>
            <a:lvl1pPr>
              <a:defRPr sz="1100" b="1" i="0">
                <a:latin typeface="Tahoma"/>
                <a:cs typeface="Tahoma"/>
              </a:defRPr>
            </a:lvl1pPr>
          </a:lstStyle>
          <a:p>
            <a:endParaRPr lang="en-US" dirty="0"/>
          </a:p>
        </p:txBody>
      </p:sp>
      <p:sp>
        <p:nvSpPr>
          <p:cNvPr id="6" name="Slide Number Placeholder 5"/>
          <p:cNvSpPr>
            <a:spLocks noGrp="1"/>
          </p:cNvSpPr>
          <p:nvPr>
            <p:ph type="sldNum" sz="quarter" idx="12"/>
          </p:nvPr>
        </p:nvSpPr>
        <p:spPr>
          <a:xfrm>
            <a:off x="6731000" y="6417663"/>
            <a:ext cx="2133600" cy="365125"/>
          </a:xfrm>
        </p:spPr>
        <p:txBody>
          <a:bodyPr/>
          <a:lstStyle>
            <a:lvl1pPr>
              <a:defRPr sz="1000" b="1" i="0">
                <a:latin typeface="Tahoma"/>
                <a:cs typeface="Tahoma"/>
              </a:defRPr>
            </a:lvl1pPr>
          </a:lstStyle>
          <a:p>
            <a:fld id="{9560EC86-3D17-3744-981E-E0354AC2B1C7}" type="slidenum">
              <a:rPr lang="en-US" smtClean="0"/>
              <a:pPr/>
              <a:t>‹#›</a:t>
            </a:fld>
            <a:endParaRPr lang="en-US" dirty="0"/>
          </a:p>
        </p:txBody>
      </p:sp>
      <p:sp>
        <p:nvSpPr>
          <p:cNvPr id="11" name="Content Placeholder 10"/>
          <p:cNvSpPr>
            <a:spLocks noGrp="1"/>
          </p:cNvSpPr>
          <p:nvPr>
            <p:ph sz="quarter" idx="14"/>
          </p:nvPr>
        </p:nvSpPr>
        <p:spPr>
          <a:xfrm>
            <a:off x="296863" y="1143001"/>
            <a:ext cx="8474605" cy="4600704"/>
          </a:xfrm>
        </p:spPr>
        <p:txBody>
          <a:bodyPr>
            <a:noAutofit/>
          </a:bodyPr>
          <a:lstStyle>
            <a:lvl1pPr>
              <a:lnSpc>
                <a:spcPts val="1900"/>
              </a:lnSpc>
              <a:defRPr sz="1400" b="1" i="0">
                <a:solidFill>
                  <a:schemeClr val="tx2"/>
                </a:solidFill>
                <a:latin typeface="Tahoma"/>
                <a:cs typeface="Tahoma"/>
              </a:defRPr>
            </a:lvl1pPr>
            <a:lvl2pPr marL="0" indent="0">
              <a:lnSpc>
                <a:spcPct val="100000"/>
              </a:lnSpc>
              <a:spcBef>
                <a:spcPts val="1200"/>
              </a:spcBef>
              <a:defRPr sz="1400" b="0" i="0">
                <a:solidFill>
                  <a:schemeClr val="tx2"/>
                </a:solidFill>
                <a:latin typeface="Tahoma"/>
                <a:cs typeface="Tahoma"/>
              </a:defRPr>
            </a:lvl2pPr>
            <a:lvl3pPr marL="180000" indent="-180000">
              <a:lnSpc>
                <a:spcPct val="100000"/>
              </a:lnSpc>
              <a:spcBef>
                <a:spcPts val="600"/>
              </a:spcBef>
              <a:defRPr sz="1400" b="0" i="0">
                <a:solidFill>
                  <a:schemeClr val="tx2"/>
                </a:solidFill>
                <a:latin typeface="Tahoma"/>
                <a:cs typeface="Tahoma"/>
              </a:defRPr>
            </a:lvl3pPr>
            <a:lvl4pPr marL="360000" indent="-180000">
              <a:lnSpc>
                <a:spcPct val="100000"/>
              </a:lnSpc>
              <a:spcBef>
                <a:spcPts val="600"/>
              </a:spcBef>
              <a:buFont typeface="Lucida Grande"/>
              <a:buChar char="–"/>
              <a:defRPr sz="1400" b="0" i="0">
                <a:solidFill>
                  <a:schemeClr val="tx2"/>
                </a:solidFill>
                <a:latin typeface="Tahoma"/>
                <a:cs typeface="Tahoma"/>
              </a:defRPr>
            </a:lvl4pPr>
            <a:lvl5pPr marL="1069200">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8" name="Straight Connector 7"/>
          <p:cNvCxnSpPr/>
          <p:nvPr userDrawn="1"/>
        </p:nvCxnSpPr>
        <p:spPr>
          <a:xfrm>
            <a:off x="409084" y="875003"/>
            <a:ext cx="8455516" cy="0"/>
          </a:xfrm>
          <a:prstGeom prst="line">
            <a:avLst/>
          </a:prstGeom>
          <a:ln w="19050" cap="flat" cmpd="sng" algn="ctr">
            <a:solidFill>
              <a:schemeClr val="accent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976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 Graphics">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804888"/>
            <a:ext cx="9144000" cy="1066800"/>
          </a:xfrm>
          <a:prstGeom prst="rect">
            <a:avLst/>
          </a:prstGeom>
        </p:spPr>
      </p:pic>
      <p:sp>
        <p:nvSpPr>
          <p:cNvPr id="15" name="Text Placeholder 13"/>
          <p:cNvSpPr>
            <a:spLocks noGrp="1"/>
          </p:cNvSpPr>
          <p:nvPr>
            <p:ph type="body" sz="quarter" idx="13" hasCustomPrompt="1"/>
          </p:nvPr>
        </p:nvSpPr>
        <p:spPr>
          <a:xfrm>
            <a:off x="296864" y="309944"/>
            <a:ext cx="8474604" cy="460704"/>
          </a:xfrm>
        </p:spPr>
        <p:txBody>
          <a:bodyPr>
            <a:noAutofit/>
          </a:bodyPr>
          <a:lstStyle>
            <a:lvl1pPr marL="0" indent="0">
              <a:buNone/>
              <a:defRPr sz="2200" b="1" i="0">
                <a:solidFill>
                  <a:schemeClr val="tx2"/>
                </a:solidFill>
                <a:latin typeface="Tahoma"/>
                <a:cs typeface="Tahoma"/>
              </a:defRPr>
            </a:lvl1pPr>
          </a:lstStyle>
          <a:p>
            <a:pPr lvl="0"/>
            <a:r>
              <a:rPr lang="en-GB" dirty="0"/>
              <a:t>Click to edit Master texts</a:t>
            </a:r>
            <a:endParaRPr lang="en-US" dirty="0"/>
          </a:p>
        </p:txBody>
      </p:sp>
      <p:sp>
        <p:nvSpPr>
          <p:cNvPr id="5" name="Footer Placeholder 4"/>
          <p:cNvSpPr>
            <a:spLocks noGrp="1"/>
          </p:cNvSpPr>
          <p:nvPr>
            <p:ph type="ftr" sz="quarter" idx="11"/>
          </p:nvPr>
        </p:nvSpPr>
        <p:spPr>
          <a:xfrm>
            <a:off x="313304" y="6417663"/>
            <a:ext cx="2895600" cy="365125"/>
          </a:xfrm>
        </p:spPr>
        <p:txBody>
          <a:bodyPr/>
          <a:lstStyle>
            <a:lvl1pPr>
              <a:defRPr sz="1100" b="1" i="0">
                <a:latin typeface="Tahoma"/>
                <a:cs typeface="Tahoma"/>
              </a:defRPr>
            </a:lvl1pPr>
          </a:lstStyle>
          <a:p>
            <a:endParaRPr lang="en-US" dirty="0"/>
          </a:p>
        </p:txBody>
      </p:sp>
      <p:sp>
        <p:nvSpPr>
          <p:cNvPr id="6" name="Slide Number Placeholder 5"/>
          <p:cNvSpPr>
            <a:spLocks noGrp="1"/>
          </p:cNvSpPr>
          <p:nvPr>
            <p:ph type="sldNum" sz="quarter" idx="12"/>
          </p:nvPr>
        </p:nvSpPr>
        <p:spPr>
          <a:xfrm>
            <a:off x="6731000" y="6417663"/>
            <a:ext cx="2133600" cy="365125"/>
          </a:xfrm>
        </p:spPr>
        <p:txBody>
          <a:bodyPr/>
          <a:lstStyle>
            <a:lvl1pPr>
              <a:defRPr sz="1000" b="1" i="0">
                <a:latin typeface="Tahoma"/>
                <a:cs typeface="Tahoma"/>
              </a:defRPr>
            </a:lvl1pPr>
          </a:lstStyle>
          <a:p>
            <a:fld id="{9560EC86-3D17-3744-981E-E0354AC2B1C7}" type="slidenum">
              <a:rPr lang="en-US" smtClean="0"/>
              <a:pPr/>
              <a:t>‹#›</a:t>
            </a:fld>
            <a:endParaRPr lang="en-US" dirty="0"/>
          </a:p>
        </p:txBody>
      </p:sp>
      <p:sp>
        <p:nvSpPr>
          <p:cNvPr id="11" name="Content Placeholder 10"/>
          <p:cNvSpPr>
            <a:spLocks noGrp="1"/>
          </p:cNvSpPr>
          <p:nvPr>
            <p:ph sz="quarter" idx="14"/>
          </p:nvPr>
        </p:nvSpPr>
        <p:spPr>
          <a:xfrm>
            <a:off x="296863" y="1411026"/>
            <a:ext cx="3311117" cy="4324379"/>
          </a:xfrm>
        </p:spPr>
        <p:txBody>
          <a:bodyPr>
            <a:noAutofit/>
          </a:bodyPr>
          <a:lstStyle>
            <a:lvl1pPr>
              <a:lnSpc>
                <a:spcPts val="1900"/>
              </a:lnSpc>
              <a:defRPr sz="1400" b="1" i="0">
                <a:solidFill>
                  <a:schemeClr val="tx2"/>
                </a:solidFill>
                <a:latin typeface="Tahoma"/>
                <a:cs typeface="Tahoma"/>
              </a:defRPr>
            </a:lvl1pPr>
            <a:lvl2pPr marL="0" indent="0">
              <a:lnSpc>
                <a:spcPct val="100000"/>
              </a:lnSpc>
              <a:spcBef>
                <a:spcPts val="1200"/>
              </a:spcBef>
              <a:defRPr sz="1400" b="0" i="0">
                <a:solidFill>
                  <a:schemeClr val="tx2"/>
                </a:solidFill>
                <a:latin typeface="Tahoma"/>
                <a:cs typeface="Tahoma"/>
              </a:defRPr>
            </a:lvl2pPr>
            <a:lvl3pPr marL="180000" indent="-180000">
              <a:lnSpc>
                <a:spcPct val="100000"/>
              </a:lnSpc>
              <a:spcBef>
                <a:spcPts val="600"/>
              </a:spcBef>
              <a:defRPr sz="1400" b="0" i="0">
                <a:solidFill>
                  <a:schemeClr val="tx2"/>
                </a:solidFill>
                <a:latin typeface="Tahoma"/>
                <a:cs typeface="Tahoma"/>
              </a:defRPr>
            </a:lvl3pPr>
            <a:lvl4pPr marL="360000" indent="-180000">
              <a:lnSpc>
                <a:spcPct val="100000"/>
              </a:lnSpc>
              <a:spcBef>
                <a:spcPts val="600"/>
              </a:spcBef>
              <a:buFont typeface="Lucida Grande"/>
              <a:buChar char="–"/>
              <a:defRPr sz="1400" b="0" i="0">
                <a:solidFill>
                  <a:schemeClr val="tx2"/>
                </a:solidFill>
                <a:latin typeface="Tahoma"/>
                <a:cs typeface="Tahoma"/>
              </a:defRPr>
            </a:lvl4pPr>
            <a:lvl5pPr marL="1069200">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6913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rge centred bullet point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5804888"/>
            <a:ext cx="9144000" cy="1066800"/>
          </a:xfrm>
          <a:prstGeom prst="rect">
            <a:avLst/>
          </a:prstGeom>
        </p:spPr>
      </p:pic>
      <p:pic>
        <p:nvPicPr>
          <p:cNvPr id="4" name="Picture 3"/>
          <p:cNvPicPr>
            <a:picLocks noChangeAspect="1"/>
          </p:cNvPicPr>
          <p:nvPr/>
        </p:nvPicPr>
        <p:blipFill>
          <a:blip r:embed="rId2"/>
          <a:stretch>
            <a:fillRect/>
          </a:stretch>
        </p:blipFill>
        <p:spPr>
          <a:xfrm>
            <a:off x="0" y="5804888"/>
            <a:ext cx="9144000" cy="1066800"/>
          </a:xfrm>
          <a:prstGeom prst="rect">
            <a:avLst/>
          </a:prstGeom>
        </p:spPr>
      </p:pic>
      <p:sp>
        <p:nvSpPr>
          <p:cNvPr id="15" name="Text Placeholder 13"/>
          <p:cNvSpPr>
            <a:spLocks noGrp="1"/>
          </p:cNvSpPr>
          <p:nvPr>
            <p:ph type="body" sz="quarter" idx="13" hasCustomPrompt="1"/>
          </p:nvPr>
        </p:nvSpPr>
        <p:spPr>
          <a:xfrm>
            <a:off x="296864" y="309944"/>
            <a:ext cx="8474604" cy="460704"/>
          </a:xfrm>
        </p:spPr>
        <p:txBody>
          <a:bodyPr>
            <a:noAutofit/>
          </a:bodyPr>
          <a:lstStyle>
            <a:lvl1pPr marL="0" indent="0">
              <a:buNone/>
              <a:defRPr sz="2200" b="1" i="0">
                <a:solidFill>
                  <a:schemeClr val="tx2"/>
                </a:solidFill>
                <a:latin typeface="Tahoma"/>
                <a:cs typeface="Tahoma"/>
              </a:defRPr>
            </a:lvl1pPr>
          </a:lstStyle>
          <a:p>
            <a:pPr lvl="0"/>
            <a:r>
              <a:rPr lang="en-GB" dirty="0"/>
              <a:t>Click to edit Master texts</a:t>
            </a:r>
            <a:endParaRPr lang="en-US" dirty="0"/>
          </a:p>
        </p:txBody>
      </p:sp>
      <p:sp>
        <p:nvSpPr>
          <p:cNvPr id="5" name="Footer Placeholder 4"/>
          <p:cNvSpPr>
            <a:spLocks noGrp="1"/>
          </p:cNvSpPr>
          <p:nvPr>
            <p:ph type="ftr" sz="quarter" idx="11"/>
          </p:nvPr>
        </p:nvSpPr>
        <p:spPr>
          <a:xfrm>
            <a:off x="313304" y="6417663"/>
            <a:ext cx="2895600" cy="365125"/>
          </a:xfrm>
        </p:spPr>
        <p:txBody>
          <a:bodyPr/>
          <a:lstStyle>
            <a:lvl1pPr>
              <a:defRPr sz="1100" b="1" i="0">
                <a:latin typeface="Tahoma"/>
                <a:cs typeface="Tahoma"/>
              </a:defRPr>
            </a:lvl1pPr>
          </a:lstStyle>
          <a:p>
            <a:endParaRPr lang="en-US" dirty="0"/>
          </a:p>
        </p:txBody>
      </p:sp>
      <p:sp>
        <p:nvSpPr>
          <p:cNvPr id="6" name="Slide Number Placeholder 5"/>
          <p:cNvSpPr>
            <a:spLocks noGrp="1"/>
          </p:cNvSpPr>
          <p:nvPr>
            <p:ph type="sldNum" sz="quarter" idx="12"/>
          </p:nvPr>
        </p:nvSpPr>
        <p:spPr>
          <a:xfrm>
            <a:off x="6731000" y="6417663"/>
            <a:ext cx="2133600" cy="365125"/>
          </a:xfrm>
        </p:spPr>
        <p:txBody>
          <a:bodyPr/>
          <a:lstStyle>
            <a:lvl1pPr>
              <a:defRPr sz="1000" b="1" i="0">
                <a:latin typeface="Tahoma"/>
                <a:cs typeface="Tahoma"/>
              </a:defRPr>
            </a:lvl1pPr>
          </a:lstStyle>
          <a:p>
            <a:fld id="{9560EC86-3D17-3744-981E-E0354AC2B1C7}" type="slidenum">
              <a:rPr lang="en-US" smtClean="0"/>
              <a:pPr/>
              <a:t>‹#›</a:t>
            </a:fld>
            <a:endParaRPr lang="en-US" dirty="0"/>
          </a:p>
        </p:txBody>
      </p:sp>
      <p:sp>
        <p:nvSpPr>
          <p:cNvPr id="11" name="Content Placeholder 10"/>
          <p:cNvSpPr>
            <a:spLocks noGrp="1"/>
          </p:cNvSpPr>
          <p:nvPr>
            <p:ph sz="quarter" idx="14"/>
          </p:nvPr>
        </p:nvSpPr>
        <p:spPr>
          <a:xfrm>
            <a:off x="1128344" y="1325728"/>
            <a:ext cx="6958032" cy="4229195"/>
          </a:xfrm>
        </p:spPr>
        <p:txBody>
          <a:bodyPr>
            <a:noAutofit/>
          </a:bodyPr>
          <a:lstStyle>
            <a:lvl1pPr>
              <a:defRPr sz="1500" b="1" i="0">
                <a:solidFill>
                  <a:schemeClr val="tx2"/>
                </a:solidFill>
                <a:latin typeface="Tahoma"/>
                <a:cs typeface="Tahoma"/>
              </a:defRPr>
            </a:lvl1pPr>
            <a:lvl2pPr marL="0" indent="0">
              <a:lnSpc>
                <a:spcPct val="100000"/>
              </a:lnSpc>
              <a:spcBef>
                <a:spcPts val="1200"/>
              </a:spcBef>
              <a:defRPr sz="1500" b="0" i="0">
                <a:solidFill>
                  <a:schemeClr val="tx2"/>
                </a:solidFill>
                <a:latin typeface="Tahoma"/>
                <a:cs typeface="Tahoma"/>
              </a:defRPr>
            </a:lvl2pPr>
            <a:lvl3pPr marL="216000" indent="-216000">
              <a:lnSpc>
                <a:spcPct val="100000"/>
              </a:lnSpc>
              <a:spcBef>
                <a:spcPts val="1200"/>
              </a:spcBef>
              <a:defRPr sz="1500" b="0" i="0">
                <a:solidFill>
                  <a:schemeClr val="tx2"/>
                </a:solidFill>
                <a:latin typeface="Tahoma"/>
                <a:cs typeface="Tahoma"/>
              </a:defRPr>
            </a:lvl3pPr>
            <a:lvl4pPr marL="396000" indent="-180000">
              <a:lnSpc>
                <a:spcPct val="100000"/>
              </a:lnSpc>
              <a:spcBef>
                <a:spcPts val="1200"/>
              </a:spcBef>
              <a:buFont typeface="Lucida Grande"/>
              <a:buChar char="–"/>
              <a:defRPr sz="1500" b="0" i="0">
                <a:solidFill>
                  <a:schemeClr val="tx2"/>
                </a:solidFill>
                <a:latin typeface="Tahoma"/>
                <a:cs typeface="Tahoma"/>
              </a:defRPr>
            </a:lvl4pPr>
            <a:lvl5pPr marL="1069200">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8" name="Straight Connector 7"/>
          <p:cNvCxnSpPr/>
          <p:nvPr userDrawn="1"/>
        </p:nvCxnSpPr>
        <p:spPr>
          <a:xfrm>
            <a:off x="409084" y="875003"/>
            <a:ext cx="8455516" cy="0"/>
          </a:xfrm>
          <a:prstGeom prst="line">
            <a:avLst/>
          </a:prstGeom>
          <a:ln w="19050" cap="flat" cmpd="sng" algn="ctr">
            <a:solidFill>
              <a:srgbClr val="B6053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078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s or Diagrams">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5804888"/>
            <a:ext cx="9144000" cy="1066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z="1100"/>
            </a:lvl1p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
        <p:nvSpPr>
          <p:cNvPr id="8" name="Content Placeholder 7"/>
          <p:cNvSpPr>
            <a:spLocks noGrp="1"/>
          </p:cNvSpPr>
          <p:nvPr>
            <p:ph sz="quarter" idx="12" hasCustomPrompt="1"/>
          </p:nvPr>
        </p:nvSpPr>
        <p:spPr>
          <a:xfrm>
            <a:off x="420688" y="1093788"/>
            <a:ext cx="8350779" cy="4549775"/>
          </a:xfrm>
        </p:spPr>
        <p:txBody>
          <a:bodyPr/>
          <a:lstStyle>
            <a:lvl1pPr>
              <a:defRPr baseline="0"/>
            </a:lvl1pPr>
          </a:lstStyle>
          <a:p>
            <a:pPr lvl="0"/>
            <a:r>
              <a:rPr lang="en-GB" dirty="0"/>
              <a:t>Insert chart or diagram</a:t>
            </a:r>
          </a:p>
        </p:txBody>
      </p:sp>
    </p:spTree>
    <p:extLst>
      <p:ext uri="{BB962C8B-B14F-4D97-AF65-F5344CB8AC3E}">
        <p14:creationId xmlns:p14="http://schemas.microsoft.com/office/powerpoint/2010/main" val="171759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rts or Diagrams - Background">
    <p:spTree>
      <p:nvGrpSpPr>
        <p:cNvPr id="1" name=""/>
        <p:cNvGrpSpPr/>
        <p:nvPr/>
      </p:nvGrpSpPr>
      <p:grpSpPr>
        <a:xfrm>
          <a:off x="0" y="0"/>
          <a:ext cx="0" cy="0"/>
          <a:chOff x="0" y="0"/>
          <a:chExt cx="0" cy="0"/>
        </a:xfrm>
      </p:grpSpPr>
      <p:sp>
        <p:nvSpPr>
          <p:cNvPr id="10" name="Rectangle 9"/>
          <p:cNvSpPr/>
          <p:nvPr/>
        </p:nvSpPr>
        <p:spPr>
          <a:xfrm>
            <a:off x="409084" y="885825"/>
            <a:ext cx="8362383" cy="56134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108000" tIns="46800" rIns="108000" bIns="46800" rtlCol="0" anchor="t" anchorCtr="0"/>
          <a:lstStyle/>
          <a:p>
            <a:pPr marL="0" algn="ctr">
              <a:spcBef>
                <a:spcPts val="600"/>
              </a:spcBef>
            </a:pPr>
            <a:endParaRPr lang="en-US" sz="1200" b="1" dirty="0">
              <a:solidFill>
                <a:schemeClr val="bg2"/>
              </a:solidFill>
              <a:latin typeface="Tahoma"/>
              <a:cs typeface="Tahoma"/>
            </a:endParaRPr>
          </a:p>
        </p:txBody>
      </p:sp>
      <p:pic>
        <p:nvPicPr>
          <p:cNvPr id="11" name="Picture 10"/>
          <p:cNvPicPr>
            <a:picLocks noChangeAspect="1"/>
          </p:cNvPicPr>
          <p:nvPr/>
        </p:nvPicPr>
        <p:blipFill>
          <a:blip r:embed="rId2"/>
          <a:stretch>
            <a:fillRect/>
          </a:stretch>
        </p:blipFill>
        <p:spPr>
          <a:xfrm>
            <a:off x="0" y="5804888"/>
            <a:ext cx="9144000" cy="1066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
        <p:nvSpPr>
          <p:cNvPr id="8" name="Content Placeholder 7"/>
          <p:cNvSpPr>
            <a:spLocks noGrp="1"/>
          </p:cNvSpPr>
          <p:nvPr>
            <p:ph sz="quarter" idx="12" hasCustomPrompt="1"/>
          </p:nvPr>
        </p:nvSpPr>
        <p:spPr>
          <a:xfrm>
            <a:off x="575733" y="1261533"/>
            <a:ext cx="8034867" cy="4207934"/>
          </a:xfrm>
        </p:spPr>
        <p:txBody>
          <a:bodyPr/>
          <a:lstStyle>
            <a:lvl1pPr>
              <a:defRPr baseline="0"/>
            </a:lvl1pPr>
          </a:lstStyle>
          <a:p>
            <a:pPr lvl="0"/>
            <a:r>
              <a:rPr lang="en-GB" dirty="0"/>
              <a:t>Insert chart or diagram</a:t>
            </a:r>
          </a:p>
        </p:txBody>
      </p:sp>
    </p:spTree>
    <p:extLst>
      <p:ext uri="{BB962C8B-B14F-4D97-AF65-F5344CB8AC3E}">
        <p14:creationId xmlns:p14="http://schemas.microsoft.com/office/powerpoint/2010/main" val="335704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5804888"/>
            <a:ext cx="9144000" cy="1066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Tree>
    <p:extLst>
      <p:ext uri="{BB962C8B-B14F-4D97-AF65-F5344CB8AC3E}">
        <p14:creationId xmlns:p14="http://schemas.microsoft.com/office/powerpoint/2010/main" val="95761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 Background">
    <p:spTree>
      <p:nvGrpSpPr>
        <p:cNvPr id="1" name=""/>
        <p:cNvGrpSpPr/>
        <p:nvPr/>
      </p:nvGrpSpPr>
      <p:grpSpPr>
        <a:xfrm>
          <a:off x="0" y="0"/>
          <a:ext cx="0" cy="0"/>
          <a:chOff x="0" y="0"/>
          <a:chExt cx="0" cy="0"/>
        </a:xfrm>
      </p:grpSpPr>
      <p:sp>
        <p:nvSpPr>
          <p:cNvPr id="14" name="Rectangle 13"/>
          <p:cNvSpPr/>
          <p:nvPr/>
        </p:nvSpPr>
        <p:spPr>
          <a:xfrm>
            <a:off x="409084" y="885825"/>
            <a:ext cx="8362383" cy="56134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108000" tIns="46800" rIns="108000" bIns="46800" rtlCol="0" anchor="t" anchorCtr="0"/>
          <a:lstStyle/>
          <a:p>
            <a:pPr marL="0" algn="ctr">
              <a:spcBef>
                <a:spcPts val="600"/>
              </a:spcBef>
            </a:pPr>
            <a:endParaRPr lang="en-US" sz="1200" b="1" dirty="0">
              <a:solidFill>
                <a:schemeClr val="bg2"/>
              </a:solidFill>
              <a:latin typeface="Tahoma"/>
              <a:cs typeface="Tahoma"/>
            </a:endParaRPr>
          </a:p>
        </p:txBody>
      </p:sp>
      <p:pic>
        <p:nvPicPr>
          <p:cNvPr id="13" name="Picture 12"/>
          <p:cNvPicPr>
            <a:picLocks noChangeAspect="1"/>
          </p:cNvPicPr>
          <p:nvPr/>
        </p:nvPicPr>
        <p:blipFill>
          <a:blip r:embed="rId2"/>
          <a:stretch>
            <a:fillRect/>
          </a:stretch>
        </p:blipFill>
        <p:spPr>
          <a:xfrm>
            <a:off x="0" y="5804888"/>
            <a:ext cx="9144000" cy="10668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Tree>
    <p:extLst>
      <p:ext uri="{BB962C8B-B14F-4D97-AF65-F5344CB8AC3E}">
        <p14:creationId xmlns:p14="http://schemas.microsoft.com/office/powerpoint/2010/main" val="35402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4" name="Rectangle 13"/>
          <p:cNvSpPr/>
          <p:nvPr/>
        </p:nvSpPr>
        <p:spPr>
          <a:xfrm>
            <a:off x="0" y="0"/>
            <a:ext cx="9144000" cy="6499225"/>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108000" tIns="46800" rIns="108000" bIns="46800" rtlCol="0" anchor="t" anchorCtr="0"/>
          <a:lstStyle/>
          <a:p>
            <a:pPr marL="0" algn="ctr">
              <a:spcBef>
                <a:spcPts val="600"/>
              </a:spcBef>
            </a:pPr>
            <a:endParaRPr lang="en-US" sz="1200" b="1" dirty="0">
              <a:solidFill>
                <a:schemeClr val="bg2"/>
              </a:solidFill>
              <a:latin typeface="Tahoma"/>
              <a:cs typeface="Tahoma"/>
            </a:endParaRPr>
          </a:p>
        </p:txBody>
      </p:sp>
      <p:pic>
        <p:nvPicPr>
          <p:cNvPr id="13" name="Picture 12"/>
          <p:cNvPicPr>
            <a:picLocks noChangeAspect="1"/>
          </p:cNvPicPr>
          <p:nvPr/>
        </p:nvPicPr>
        <p:blipFill>
          <a:blip r:embed="rId2"/>
          <a:stretch>
            <a:fillRect/>
          </a:stretch>
        </p:blipFill>
        <p:spPr>
          <a:xfrm>
            <a:off x="0" y="5804888"/>
            <a:ext cx="9144000" cy="1066800"/>
          </a:xfrm>
          <a:prstGeom prst="rect">
            <a:avLst/>
          </a:prstGeom>
        </p:spPr>
      </p:pic>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560EC86-3D17-3744-981E-E0354AC2B1C7}" type="slidenum">
              <a:rPr lang="en-US" smtClean="0"/>
              <a:pPr/>
              <a:t>‹#›</a:t>
            </a:fld>
            <a:endParaRPr lang="en-US" dirty="0"/>
          </a:p>
        </p:txBody>
      </p:sp>
      <p:sp>
        <p:nvSpPr>
          <p:cNvPr id="7" name="Content Placeholder 5"/>
          <p:cNvSpPr>
            <a:spLocks noGrp="1"/>
          </p:cNvSpPr>
          <p:nvPr>
            <p:ph sz="quarter" idx="12"/>
          </p:nvPr>
        </p:nvSpPr>
        <p:spPr>
          <a:xfrm>
            <a:off x="423863" y="1947863"/>
            <a:ext cx="8347075" cy="1159404"/>
          </a:xfrm>
        </p:spPr>
        <p:txBody>
          <a:bodyPr anchor="b" anchorCtr="1">
            <a:noAutofit/>
          </a:bodyPr>
          <a:lstStyle>
            <a:lvl1pPr algn="ctr">
              <a:lnSpc>
                <a:spcPct val="100000"/>
              </a:lnSpc>
              <a:spcBef>
                <a:spcPts val="0"/>
              </a:spcBef>
              <a:defRPr sz="4800">
                <a:solidFill>
                  <a:schemeClr val="accent6"/>
                </a:solidFill>
              </a:defRPr>
            </a:lvl1pPr>
          </a:lstStyle>
          <a:p>
            <a:pPr lvl="0"/>
            <a:r>
              <a:rPr lang="en-US"/>
              <a:t>Click to edit Master text styles</a:t>
            </a:r>
          </a:p>
        </p:txBody>
      </p:sp>
      <p:sp>
        <p:nvSpPr>
          <p:cNvPr id="8" name="Content Placeholder 7"/>
          <p:cNvSpPr>
            <a:spLocks noGrp="1"/>
          </p:cNvSpPr>
          <p:nvPr>
            <p:ph sz="quarter" idx="13"/>
          </p:nvPr>
        </p:nvSpPr>
        <p:spPr>
          <a:xfrm>
            <a:off x="423863" y="3251200"/>
            <a:ext cx="8347075" cy="1770063"/>
          </a:xfrm>
        </p:spPr>
        <p:txBody>
          <a:bodyPr>
            <a:normAutofit/>
          </a:bodyPr>
          <a:lstStyle>
            <a:lvl1pPr algn="ctr">
              <a:lnSpc>
                <a:spcPct val="100000"/>
              </a:lnSpc>
              <a:defRPr sz="2400" b="0"/>
            </a:lvl1pPr>
          </a:lstStyle>
          <a:p>
            <a:pPr lvl="0"/>
            <a:r>
              <a:rPr lang="en-US"/>
              <a:t>Click to edit Master text styles</a:t>
            </a:r>
          </a:p>
        </p:txBody>
      </p:sp>
    </p:spTree>
    <p:extLst>
      <p:ext uri="{BB962C8B-B14F-4D97-AF65-F5344CB8AC3E}">
        <p14:creationId xmlns:p14="http://schemas.microsoft.com/office/powerpoint/2010/main" val="268278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6334" y="1143000"/>
            <a:ext cx="8475133" cy="4983164"/>
          </a:xfrm>
          <a:prstGeom prst="rect">
            <a:avLst/>
          </a:prstGeom>
        </p:spPr>
        <p:txBody>
          <a:bodyPr vert="horz" lIns="108000" tIns="46800" rIns="108000" bIns="4680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
        <p:nvSpPr>
          <p:cNvPr id="5" name="Footer Placeholder 4"/>
          <p:cNvSpPr>
            <a:spLocks noGrp="1"/>
          </p:cNvSpPr>
          <p:nvPr>
            <p:ph type="ftr" sz="quarter" idx="3"/>
          </p:nvPr>
        </p:nvSpPr>
        <p:spPr>
          <a:xfrm>
            <a:off x="313304" y="6417663"/>
            <a:ext cx="2895600" cy="365125"/>
          </a:xfrm>
          <a:prstGeom prst="rect">
            <a:avLst/>
          </a:prstGeom>
        </p:spPr>
        <p:txBody>
          <a:bodyPr vert="horz" lIns="91440" tIns="45720" rIns="91440" bIns="45720" rtlCol="0" anchor="ctr"/>
          <a:lstStyle>
            <a:lvl1pPr algn="l">
              <a:defRPr sz="1100" b="1">
                <a:solidFill>
                  <a:srgbClr val="FFFFFF"/>
                </a:solidFill>
              </a:defRPr>
            </a:lvl1pPr>
          </a:lstStyle>
          <a:p>
            <a:endParaRPr lang="en-US" dirty="0"/>
          </a:p>
        </p:txBody>
      </p:sp>
      <p:sp>
        <p:nvSpPr>
          <p:cNvPr id="6" name="Slide Number Placeholder 5"/>
          <p:cNvSpPr>
            <a:spLocks noGrp="1"/>
          </p:cNvSpPr>
          <p:nvPr>
            <p:ph type="sldNum" sz="quarter" idx="4"/>
          </p:nvPr>
        </p:nvSpPr>
        <p:spPr>
          <a:xfrm>
            <a:off x="6731000" y="6417663"/>
            <a:ext cx="2133600" cy="365125"/>
          </a:xfrm>
          <a:prstGeom prst="rect">
            <a:avLst/>
          </a:prstGeom>
        </p:spPr>
        <p:txBody>
          <a:bodyPr vert="horz" lIns="0" tIns="0" rIns="0" bIns="0" rtlCol="0" anchor="ctr"/>
          <a:lstStyle>
            <a:lvl1pPr algn="r">
              <a:defRPr sz="1000" b="1">
                <a:solidFill>
                  <a:srgbClr val="FFFFFF"/>
                </a:solidFill>
              </a:defRPr>
            </a:lvl1pPr>
          </a:lstStyle>
          <a:p>
            <a:fld id="{9560EC86-3D17-3744-981E-E0354AC2B1C7}" type="slidenum">
              <a:rPr lang="en-US" smtClean="0"/>
              <a:pPr/>
              <a:t>‹#›</a:t>
            </a:fld>
            <a:endParaRPr lang="en-US" dirty="0"/>
          </a:p>
        </p:txBody>
      </p:sp>
      <p:sp>
        <p:nvSpPr>
          <p:cNvPr id="9" name="Title Placeholder 1"/>
          <p:cNvSpPr>
            <a:spLocks noGrp="1"/>
          </p:cNvSpPr>
          <p:nvPr>
            <p:ph type="title"/>
          </p:nvPr>
        </p:nvSpPr>
        <p:spPr>
          <a:xfrm>
            <a:off x="296334" y="309944"/>
            <a:ext cx="8475133" cy="460704"/>
          </a:xfrm>
          <a:prstGeom prst="rect">
            <a:avLst/>
          </a:prstGeom>
        </p:spPr>
        <p:txBody>
          <a:bodyPr vert="horz" wrap="square" lIns="108000" tIns="46800" rIns="108000" bIns="46800" rtlCol="0" anchor="t" anchorCtr="0">
            <a:noAutofit/>
          </a:bodyPr>
          <a:lstStyle/>
          <a:p>
            <a:r>
              <a:rPr lang="en-GB" dirty="0"/>
              <a:t>Page title</a:t>
            </a:r>
            <a:endParaRPr lang="en-US" dirty="0"/>
          </a:p>
        </p:txBody>
      </p:sp>
      <p:cxnSp>
        <p:nvCxnSpPr>
          <p:cNvPr id="8" name="Straight Connector 7"/>
          <p:cNvCxnSpPr/>
          <p:nvPr/>
        </p:nvCxnSpPr>
        <p:spPr>
          <a:xfrm>
            <a:off x="409084" y="875003"/>
            <a:ext cx="8362383" cy="0"/>
          </a:xfrm>
          <a:prstGeom prst="line">
            <a:avLst/>
          </a:prstGeom>
          <a:ln w="19050" cap="flat" cmpd="sng" algn="ctr">
            <a:solidFill>
              <a:schemeClr val="accent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71464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80" r:id="rId9"/>
    <p:sldLayoutId id="2147483679" r:id="rId10"/>
  </p:sldLayoutIdLst>
  <p:hf sldNum="0" hdr="0" dt="0"/>
  <p:txStyles>
    <p:titleStyle>
      <a:lvl1pPr algn="l" defTabSz="457200" rtl="0" eaLnBrk="1" latinLnBrk="0" hangingPunct="1">
        <a:lnSpc>
          <a:spcPts val="1900"/>
        </a:lnSpc>
        <a:spcBef>
          <a:spcPts val="600"/>
        </a:spcBef>
        <a:buNone/>
        <a:defRPr sz="2200" b="1" kern="1200">
          <a:solidFill>
            <a:schemeClr val="tx2"/>
          </a:solidFill>
          <a:latin typeface="Tahoma"/>
          <a:ea typeface="+mj-ea"/>
          <a:cs typeface="Tahoma"/>
        </a:defRPr>
      </a:lvl1pPr>
    </p:titleStyle>
    <p:bodyStyle>
      <a:lvl1pPr marL="0" indent="0" algn="l" defTabSz="457200" rtl="0" eaLnBrk="1" latinLnBrk="0" hangingPunct="1">
        <a:lnSpc>
          <a:spcPts val="1900"/>
        </a:lnSpc>
        <a:spcBef>
          <a:spcPts val="600"/>
        </a:spcBef>
        <a:buFont typeface="Lucida Grande"/>
        <a:buNone/>
        <a:defRPr sz="1400" b="1" kern="1200">
          <a:solidFill>
            <a:schemeClr val="tx2"/>
          </a:solidFill>
          <a:latin typeface="Tahoma"/>
          <a:ea typeface="+mn-ea"/>
          <a:cs typeface="Tahoma"/>
        </a:defRPr>
      </a:lvl1pPr>
      <a:lvl2pPr marL="0" indent="0" algn="l" defTabSz="457200" rtl="0" eaLnBrk="1" latinLnBrk="0" hangingPunct="1">
        <a:spcBef>
          <a:spcPts val="1200"/>
        </a:spcBef>
        <a:buFont typeface="Lucida Grande"/>
        <a:buNone/>
        <a:defRPr sz="1400" kern="1200">
          <a:solidFill>
            <a:schemeClr val="tx2"/>
          </a:solidFill>
          <a:latin typeface="Tahoma"/>
          <a:ea typeface="+mn-ea"/>
          <a:cs typeface="Tahoma"/>
        </a:defRPr>
      </a:lvl2pPr>
      <a:lvl3pPr marL="180000" indent="-180000" algn="l" defTabSz="457200" rtl="0" eaLnBrk="1" latinLnBrk="0" hangingPunct="1">
        <a:spcBef>
          <a:spcPts val="600"/>
        </a:spcBef>
        <a:buFont typeface="Arial"/>
        <a:buChar char="•"/>
        <a:defRPr sz="1400" kern="1200">
          <a:solidFill>
            <a:schemeClr val="tx2"/>
          </a:solidFill>
          <a:latin typeface="Tahoma"/>
          <a:ea typeface="+mn-ea"/>
          <a:cs typeface="Tahoma"/>
        </a:defRPr>
      </a:lvl3pPr>
      <a:lvl4pPr marL="360000" indent="-180000" algn="l" defTabSz="457200" rtl="0" eaLnBrk="1" latinLnBrk="0" hangingPunct="1">
        <a:spcBef>
          <a:spcPts val="600"/>
        </a:spcBef>
        <a:buFont typeface="Arial"/>
        <a:buChar char="•"/>
        <a:defRPr sz="1400" kern="1200">
          <a:solidFill>
            <a:schemeClr val="tx2"/>
          </a:solidFill>
          <a:latin typeface="Tahoma"/>
          <a:ea typeface="+mn-ea"/>
          <a:cs typeface="Tahoma"/>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423863" y="2386064"/>
            <a:ext cx="7966459" cy="1159404"/>
          </a:xfrm>
        </p:spPr>
        <p:txBody>
          <a:bodyPr/>
          <a:lstStyle/>
          <a:p>
            <a:r>
              <a:rPr lang="en-US" sz="4000" dirty="0"/>
              <a:t>Sustainability Projects</a:t>
            </a:r>
          </a:p>
          <a:p>
            <a:endParaRPr lang="en-US" sz="2800" dirty="0">
              <a:solidFill>
                <a:schemeClr val="tx2"/>
              </a:solidFill>
            </a:endParaRPr>
          </a:p>
          <a:p>
            <a:endParaRPr lang="en-US" sz="2800" dirty="0">
              <a:solidFill>
                <a:schemeClr val="tx2"/>
              </a:solidFill>
            </a:endParaRPr>
          </a:p>
        </p:txBody>
      </p:sp>
      <p:pic>
        <p:nvPicPr>
          <p:cNvPr id="5"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Tree>
    <p:extLst>
      <p:ext uri="{BB962C8B-B14F-4D97-AF65-F5344CB8AC3E}">
        <p14:creationId xmlns:p14="http://schemas.microsoft.com/office/powerpoint/2010/main" val="1313952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631171" cy="830997"/>
          </a:xfrm>
          <a:prstGeom prst="rect">
            <a:avLst/>
          </a:prstGeom>
        </p:spPr>
        <p:txBody>
          <a:bodyPr wrap="square">
            <a:spAutoFit/>
          </a:bodyPr>
          <a:lstStyle/>
          <a:p>
            <a:r>
              <a:rPr lang="en-US" sz="1600" dirty="0"/>
              <a:t>We have provided Suez Governorate with a water tank trailer to enable them to irrigate trees at areas where no water source is available. This was done to support our project to plant 1000 trees at Suez.</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Providing a water tank trailer for Suez Governorate</a:t>
            </a:r>
          </a:p>
        </p:txBody>
      </p:sp>
    </p:spTree>
    <p:extLst>
      <p:ext uri="{BB962C8B-B14F-4D97-AF65-F5344CB8AC3E}">
        <p14:creationId xmlns:p14="http://schemas.microsoft.com/office/powerpoint/2010/main" val="348314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Educational aids such as computers, desks, chairs, etc.. has been provided to Dar </a:t>
            </a:r>
            <a:r>
              <a:rPr lang="en-US" sz="1600" dirty="0" err="1"/>
              <a:t>Alsafa</a:t>
            </a:r>
            <a:r>
              <a:rPr lang="en-US" sz="1600" dirty="0"/>
              <a:t> to support kids with special needs.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Support Dar </a:t>
            </a:r>
            <a:r>
              <a:rPr lang="en-US" sz="1600" dirty="0" err="1"/>
              <a:t>Alsafa</a:t>
            </a:r>
            <a:r>
              <a:rPr lang="en-US" sz="1600" dirty="0"/>
              <a:t> for disable kids with education aids.</a:t>
            </a:r>
          </a:p>
        </p:txBody>
      </p:sp>
    </p:spTree>
    <p:extLst>
      <p:ext uri="{BB962C8B-B14F-4D97-AF65-F5344CB8AC3E}">
        <p14:creationId xmlns:p14="http://schemas.microsoft.com/office/powerpoint/2010/main" val="41370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776094"/>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29990"/>
            <a:ext cx="5751147" cy="1077218"/>
          </a:xfrm>
          <a:prstGeom prst="rect">
            <a:avLst/>
          </a:prstGeom>
        </p:spPr>
        <p:txBody>
          <a:bodyPr wrap="square">
            <a:spAutoFit/>
          </a:bodyPr>
          <a:lstStyle/>
          <a:p>
            <a:r>
              <a:rPr lang="en-US" sz="1600" dirty="0"/>
              <a:t>DP World Sokhna Volunteers renovated the orphan: cleaning, painting and decorating . But also the following: - Setting up the Praying area. - Garden renovation. - Toilets renovation. - CCTV installation</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Orphanage Renovation Project and Fun Activities</a:t>
            </a:r>
          </a:p>
        </p:txBody>
      </p:sp>
    </p:spTree>
    <p:extLst>
      <p:ext uri="{BB962C8B-B14F-4D97-AF65-F5344CB8AC3E}">
        <p14:creationId xmlns:p14="http://schemas.microsoft.com/office/powerpoint/2010/main" val="199544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We have celebrated the International Literacy Day at Faisal Youth Center where are arranging the elimination illiteracy classes.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International Literacy Day Celebration</a:t>
            </a:r>
          </a:p>
        </p:txBody>
      </p:sp>
    </p:spTree>
    <p:extLst>
      <p:ext uri="{BB962C8B-B14F-4D97-AF65-F5344CB8AC3E}">
        <p14:creationId xmlns:p14="http://schemas.microsoft.com/office/powerpoint/2010/main" val="1712358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We have celebrated for the Suez National Day with all companies in Suez governorate.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Celebration Suez National Day</a:t>
            </a:r>
          </a:p>
        </p:txBody>
      </p:sp>
    </p:spTree>
    <p:extLst>
      <p:ext uri="{BB962C8B-B14F-4D97-AF65-F5344CB8AC3E}">
        <p14:creationId xmlns:p14="http://schemas.microsoft.com/office/powerpoint/2010/main" val="226194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585834" y="1781913"/>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788673"/>
            <a:ext cx="5751147" cy="584775"/>
          </a:xfrm>
          <a:prstGeom prst="rect">
            <a:avLst/>
          </a:prstGeom>
        </p:spPr>
        <p:txBody>
          <a:bodyPr wrap="square">
            <a:spAutoFit/>
          </a:bodyPr>
          <a:lstStyle/>
          <a:p>
            <a:r>
              <a:rPr lang="en-US" sz="1600" dirty="0"/>
              <a:t>Newly 40 graduated university students will receive courses in English, computer and soft skills.</a:t>
            </a:r>
          </a:p>
        </p:txBody>
      </p:sp>
      <p:sp>
        <p:nvSpPr>
          <p:cNvPr id="11" name="Rectangle 10"/>
          <p:cNvSpPr/>
          <p:nvPr/>
        </p:nvSpPr>
        <p:spPr>
          <a:xfrm>
            <a:off x="1878845" y="1220083"/>
            <a:ext cx="5751147" cy="584775"/>
          </a:xfrm>
          <a:prstGeom prst="rect">
            <a:avLst/>
          </a:prstGeom>
        </p:spPr>
        <p:txBody>
          <a:bodyPr wrap="square">
            <a:spAutoFit/>
          </a:bodyPr>
          <a:lstStyle/>
          <a:p>
            <a:r>
              <a:rPr lang="en-US" sz="1600" dirty="0"/>
              <a:t>Scholarship for newly graduated students to enhance their English, Computer &amp; Soft skills</a:t>
            </a:r>
          </a:p>
        </p:txBody>
      </p:sp>
    </p:spTree>
    <p:extLst>
      <p:ext uri="{BB962C8B-B14F-4D97-AF65-F5344CB8AC3E}">
        <p14:creationId xmlns:p14="http://schemas.microsoft.com/office/powerpoint/2010/main" val="1025019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we arranged a medical Campaign to provide basic health services to populations that may not otherwise have access to regular healthcare services.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Medical Campaign</a:t>
            </a:r>
          </a:p>
        </p:txBody>
      </p:sp>
    </p:spTree>
    <p:extLst>
      <p:ext uri="{BB962C8B-B14F-4D97-AF65-F5344CB8AC3E}">
        <p14:creationId xmlns:p14="http://schemas.microsoft.com/office/powerpoint/2010/main" val="307174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7156206" cy="1384995"/>
          </a:xfrm>
          <a:prstGeom prst="rect">
            <a:avLst/>
          </a:prstGeom>
        </p:spPr>
        <p:txBody>
          <a:bodyPr wrap="square">
            <a:spAutoFit/>
          </a:bodyPr>
          <a:lstStyle/>
          <a:p>
            <a:r>
              <a:rPr lang="en-US" sz="1400" dirty="0"/>
              <a:t>Arranging Blood Donation Campaign in the Port Arranging with the concerned authorities to provide a dedicated equipped ambulance for this day the presence of specialists to make the campaign smooth and safe centralizing three locations for the donation to make it easy for the employees to reach it. Distributing fliers explaining the importance of blood donation to one's self and to the community Good health and charity sides of participating. DPWS logo printed shirts to promote the campaign.</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Blood Donation Campaign</a:t>
            </a:r>
          </a:p>
        </p:txBody>
      </p:sp>
    </p:spTree>
    <p:extLst>
      <p:ext uri="{BB962C8B-B14F-4D97-AF65-F5344CB8AC3E}">
        <p14:creationId xmlns:p14="http://schemas.microsoft.com/office/powerpoint/2010/main" val="2835885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606787" cy="1077218"/>
          </a:xfrm>
          <a:prstGeom prst="rect">
            <a:avLst/>
          </a:prstGeom>
        </p:spPr>
        <p:txBody>
          <a:bodyPr wrap="square">
            <a:spAutoFit/>
          </a:bodyPr>
          <a:lstStyle/>
          <a:p>
            <a:r>
              <a:rPr lang="en-US" sz="1600" dirty="0"/>
              <a:t>we arranged to distribute 1,500 Grocery bags for needy families . All distribution plan has been arranged with Suez Governorate to assign the poorest areas in Suez , Distribution done through 55 volunteers on 3 days.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Food packages for low-income families</a:t>
            </a:r>
          </a:p>
        </p:txBody>
      </p:sp>
    </p:spTree>
    <p:extLst>
      <p:ext uri="{BB962C8B-B14F-4D97-AF65-F5344CB8AC3E}">
        <p14:creationId xmlns:p14="http://schemas.microsoft.com/office/powerpoint/2010/main" val="165259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We have provided Suez Governorate with trees plantation needs for the city's street beautification.</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Trees Plantation</a:t>
            </a:r>
          </a:p>
        </p:txBody>
      </p:sp>
    </p:spTree>
    <p:extLst>
      <p:ext uri="{BB962C8B-B14F-4D97-AF65-F5344CB8AC3E}">
        <p14:creationId xmlns:p14="http://schemas.microsoft.com/office/powerpoint/2010/main" val="151701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Providing 10 Dialysis Machines &amp; 10 Neonatal Incubator Units, this to serve and improve the medical service around the target community.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Al Sabah Hospital </a:t>
            </a:r>
          </a:p>
        </p:txBody>
      </p:sp>
    </p:spTree>
    <p:extLst>
      <p:ext uri="{BB962C8B-B14F-4D97-AF65-F5344CB8AC3E}">
        <p14:creationId xmlns:p14="http://schemas.microsoft.com/office/powerpoint/2010/main" val="3387964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862819" cy="1077218"/>
          </a:xfrm>
          <a:prstGeom prst="rect">
            <a:avLst/>
          </a:prstGeom>
        </p:spPr>
        <p:txBody>
          <a:bodyPr wrap="square">
            <a:spAutoFit/>
          </a:bodyPr>
          <a:lstStyle/>
          <a:p>
            <a:r>
              <a:rPr lang="en-US" sz="1600" dirty="0"/>
              <a:t>We distributed school bags for needy students with 1000 bags and it's including stationeries, This is arranged in cooperation with Suez Governorate officials who have a database for the needy families at Suez. We distributed the bags with their guidance.</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School Bags Including Notebooks &amp; Stationery</a:t>
            </a:r>
          </a:p>
        </p:txBody>
      </p:sp>
    </p:spTree>
    <p:extLst>
      <p:ext uri="{BB962C8B-B14F-4D97-AF65-F5344CB8AC3E}">
        <p14:creationId xmlns:p14="http://schemas.microsoft.com/office/powerpoint/2010/main" val="2701556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169551"/>
          </a:xfrm>
          <a:prstGeom prst="rect">
            <a:avLst/>
          </a:prstGeom>
        </p:spPr>
        <p:txBody>
          <a:bodyPr wrap="square">
            <a:spAutoFit/>
          </a:bodyPr>
          <a:lstStyle/>
          <a:p>
            <a:r>
              <a:rPr lang="en-US" sz="1400" dirty="0"/>
              <a:t>As initiative from CEO to provide a great service for the truck drivers with fully caring of them and to avoid the clutter in peak period at night , this service as sessions of rehabilitation for drivers on the areas what it's effected during the driving like neck , foot and back ... etc. , these sessions is conducting at day shift only to attract the drivers in morning time.</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External Drivers Rest Area</a:t>
            </a:r>
          </a:p>
        </p:txBody>
      </p:sp>
    </p:spTree>
    <p:extLst>
      <p:ext uri="{BB962C8B-B14F-4D97-AF65-F5344CB8AC3E}">
        <p14:creationId xmlns:p14="http://schemas.microsoft.com/office/powerpoint/2010/main" val="785954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Summer training was arranged for 22 university students to spend one month at DP World Sokhna.</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Summer Training for University Students</a:t>
            </a:r>
          </a:p>
        </p:txBody>
      </p:sp>
    </p:spTree>
    <p:extLst>
      <p:ext uri="{BB962C8B-B14F-4D97-AF65-F5344CB8AC3E}">
        <p14:creationId xmlns:p14="http://schemas.microsoft.com/office/powerpoint/2010/main" val="1038578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7156206" cy="1077218"/>
          </a:xfrm>
          <a:prstGeom prst="rect">
            <a:avLst/>
          </a:prstGeom>
        </p:spPr>
        <p:txBody>
          <a:bodyPr wrap="square">
            <a:spAutoFit/>
          </a:bodyPr>
          <a:lstStyle/>
          <a:p>
            <a:r>
              <a:rPr lang="en-US" sz="1600" dirty="0"/>
              <a:t>we are working to complete the Maintenance of all facilities in Usama Ben </a:t>
            </a:r>
            <a:r>
              <a:rPr lang="en-US" sz="1600" dirty="0" err="1"/>
              <a:t>Zeid</a:t>
            </a:r>
            <a:r>
              <a:rPr lang="en-US" sz="1600" dirty="0"/>
              <a:t> school , and during the GVW 2017 ; the volunteers were painted the wall during and completing the civil work two days. first is 40 employees participated and second day 31 employees participated as volunteering.</a:t>
            </a:r>
          </a:p>
        </p:txBody>
      </p:sp>
      <p:sp>
        <p:nvSpPr>
          <p:cNvPr id="11" name="Rectangle 10"/>
          <p:cNvSpPr/>
          <p:nvPr/>
        </p:nvSpPr>
        <p:spPr>
          <a:xfrm>
            <a:off x="1878845" y="1220083"/>
            <a:ext cx="6094723" cy="338554"/>
          </a:xfrm>
          <a:prstGeom prst="rect">
            <a:avLst/>
          </a:prstGeom>
        </p:spPr>
        <p:txBody>
          <a:bodyPr wrap="square">
            <a:spAutoFit/>
          </a:bodyPr>
          <a:lstStyle/>
          <a:p>
            <a:r>
              <a:rPr lang="en-US" sz="1600" dirty="0"/>
              <a:t>Complete the painting &amp; Maintenance of Usama Ben </a:t>
            </a:r>
            <a:r>
              <a:rPr lang="en-US" sz="1600" dirty="0" err="1"/>
              <a:t>Zeid</a:t>
            </a:r>
            <a:r>
              <a:rPr lang="en-US" sz="1600" dirty="0"/>
              <a:t> School</a:t>
            </a:r>
          </a:p>
        </p:txBody>
      </p:sp>
    </p:spTree>
    <p:extLst>
      <p:ext uri="{BB962C8B-B14F-4D97-AF65-F5344CB8AC3E}">
        <p14:creationId xmlns:p14="http://schemas.microsoft.com/office/powerpoint/2010/main" val="3034443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850627" cy="1077218"/>
          </a:xfrm>
          <a:prstGeom prst="rect">
            <a:avLst/>
          </a:prstGeom>
        </p:spPr>
        <p:txBody>
          <a:bodyPr wrap="square">
            <a:spAutoFit/>
          </a:bodyPr>
          <a:lstStyle/>
          <a:p>
            <a:r>
              <a:rPr lang="en-US" sz="1600" dirty="0"/>
              <a:t>Provide two modules of the Global Education Program for students from Suez </a:t>
            </a:r>
            <a:r>
              <a:rPr lang="en-US" sz="1600" dirty="0" err="1"/>
              <a:t>Hilz</a:t>
            </a:r>
            <a:r>
              <a:rPr lang="en-US" sz="1600" dirty="0"/>
              <a:t> school. two modules had been provided with general information of DP World. two volunteers participated in the delivery for this day.</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Global Education Program </a:t>
            </a:r>
          </a:p>
        </p:txBody>
      </p:sp>
    </p:spTree>
    <p:extLst>
      <p:ext uri="{BB962C8B-B14F-4D97-AF65-F5344CB8AC3E}">
        <p14:creationId xmlns:p14="http://schemas.microsoft.com/office/powerpoint/2010/main" val="252741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7156206" cy="1692771"/>
          </a:xfrm>
          <a:prstGeom prst="rect">
            <a:avLst/>
          </a:prstGeom>
        </p:spPr>
        <p:txBody>
          <a:bodyPr wrap="square">
            <a:spAutoFit/>
          </a:bodyPr>
          <a:lstStyle/>
          <a:p>
            <a:r>
              <a:rPr lang="en-US" sz="1300" dirty="0"/>
              <a:t>World Water Day is an international observance and an opportunity to learn more about water related issues, be inspired to tell others and take action to make a difference. The theme for the 2017 celebration is "Waste Water”. Based on the above DP World Launch the campaign "Save it Don't Waste it" where DP World – Sokhna participate by developing awareness posters all over the site premises and invite neighboring company and Suez City high schools Students to present the initiatives and actions of DP World terminals &amp; DP World – Sokhna where the student took collaborative reaction by presenting an innovative project of Electrical and water Desalination integrated unit.</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World Water Day</a:t>
            </a:r>
          </a:p>
        </p:txBody>
      </p:sp>
    </p:spTree>
    <p:extLst>
      <p:ext uri="{BB962C8B-B14F-4D97-AF65-F5344CB8AC3E}">
        <p14:creationId xmlns:p14="http://schemas.microsoft.com/office/powerpoint/2010/main" val="2824406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2017</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Renovating the sewage and bathrooms to start the academic year then complete the project for the class rooms and other facilities.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Usama Bin Zaid Project (Phase 1) </a:t>
            </a:r>
          </a:p>
        </p:txBody>
      </p:sp>
    </p:spTree>
    <p:extLst>
      <p:ext uri="{BB962C8B-B14F-4D97-AF65-F5344CB8AC3E}">
        <p14:creationId xmlns:p14="http://schemas.microsoft.com/office/powerpoint/2010/main" val="3965444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292662"/>
          </a:xfrm>
          <a:prstGeom prst="rect">
            <a:avLst/>
          </a:prstGeom>
        </p:spPr>
        <p:txBody>
          <a:bodyPr wrap="square">
            <a:spAutoFit/>
          </a:bodyPr>
          <a:lstStyle/>
          <a:p>
            <a:r>
              <a:rPr lang="en-US" sz="1300" dirty="0"/>
              <a:t>Our objective was to make a difference in these ladies lives, empower them and support them to have a better life for them and their children. They have 2 main source of income, one is sewing bed sheets and the other is selling cooked food. 50 ladies are looking for better life and need a way to drive their families for upcoming steps successfully. They have 2 main source of income, one is sewing bed sheets and the other is selling cooked food. Also provide kitchen requirements. and facilitate the tools of literacy sessions.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Sewing Workshop Project 2018</a:t>
            </a:r>
          </a:p>
        </p:txBody>
      </p:sp>
    </p:spTree>
    <p:extLst>
      <p:ext uri="{BB962C8B-B14F-4D97-AF65-F5344CB8AC3E}">
        <p14:creationId xmlns:p14="http://schemas.microsoft.com/office/powerpoint/2010/main" val="1054602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584775"/>
          </a:xfrm>
          <a:prstGeom prst="rect">
            <a:avLst/>
          </a:prstGeom>
        </p:spPr>
        <p:txBody>
          <a:bodyPr wrap="square">
            <a:spAutoFit/>
          </a:bodyPr>
          <a:lstStyle/>
          <a:p>
            <a:r>
              <a:rPr lang="en-US" sz="1600" dirty="0"/>
              <a:t>Create medical campaign with subject of the awareness for breast cancer and medical check-up for 25 female during the activity.</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Breast Cancer awareness &amp; check-up</a:t>
            </a:r>
          </a:p>
        </p:txBody>
      </p:sp>
    </p:spTree>
    <p:extLst>
      <p:ext uri="{BB962C8B-B14F-4D97-AF65-F5344CB8AC3E}">
        <p14:creationId xmlns:p14="http://schemas.microsoft.com/office/powerpoint/2010/main" val="1202867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338554"/>
          </a:xfrm>
          <a:prstGeom prst="rect">
            <a:avLst/>
          </a:prstGeom>
        </p:spPr>
        <p:txBody>
          <a:bodyPr wrap="square">
            <a:spAutoFit/>
          </a:bodyPr>
          <a:lstStyle/>
          <a:p>
            <a:r>
              <a:rPr lang="en-US" sz="1600" dirty="0"/>
              <a:t>Solar lighting poles in Sokhna road "in front of the gate of Sokhna Port"</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Solar lighting poles</a:t>
            </a:r>
          </a:p>
        </p:txBody>
      </p:sp>
    </p:spTree>
    <p:extLst>
      <p:ext uri="{BB962C8B-B14F-4D97-AF65-F5344CB8AC3E}">
        <p14:creationId xmlns:p14="http://schemas.microsoft.com/office/powerpoint/2010/main" val="409543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2000 grocery bags has been distributed for needy people at Suez community.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Grocery Bags</a:t>
            </a:r>
          </a:p>
        </p:txBody>
      </p:sp>
    </p:spTree>
    <p:extLst>
      <p:ext uri="{BB962C8B-B14F-4D97-AF65-F5344CB8AC3E}">
        <p14:creationId xmlns:p14="http://schemas.microsoft.com/office/powerpoint/2010/main" val="2047324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584775"/>
          </a:xfrm>
          <a:prstGeom prst="rect">
            <a:avLst/>
          </a:prstGeom>
        </p:spPr>
        <p:txBody>
          <a:bodyPr wrap="square">
            <a:spAutoFit/>
          </a:bodyPr>
          <a:lstStyle/>
          <a:p>
            <a:r>
              <a:rPr lang="en-US" sz="1600" dirty="0"/>
              <a:t>Cleaning public beach in Suez community , 45 volunteers participated for a day during the activity.</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 Clean Public Beach</a:t>
            </a:r>
          </a:p>
        </p:txBody>
      </p:sp>
    </p:spTree>
    <p:extLst>
      <p:ext uri="{BB962C8B-B14F-4D97-AF65-F5344CB8AC3E}">
        <p14:creationId xmlns:p14="http://schemas.microsoft.com/office/powerpoint/2010/main" val="308409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584775"/>
          </a:xfrm>
          <a:prstGeom prst="rect">
            <a:avLst/>
          </a:prstGeom>
        </p:spPr>
        <p:txBody>
          <a:bodyPr wrap="square">
            <a:spAutoFit/>
          </a:bodyPr>
          <a:lstStyle/>
          <a:p>
            <a:r>
              <a:rPr lang="en-US" sz="1600" dirty="0"/>
              <a:t>we delivered the global education program for 60 students , six volunteers participated during the activities.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Global Education Program</a:t>
            </a:r>
          </a:p>
        </p:txBody>
      </p:sp>
    </p:spTree>
    <p:extLst>
      <p:ext uri="{BB962C8B-B14F-4D97-AF65-F5344CB8AC3E}">
        <p14:creationId xmlns:p14="http://schemas.microsoft.com/office/powerpoint/2010/main" val="3150673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292662"/>
          </a:xfrm>
          <a:prstGeom prst="rect">
            <a:avLst/>
          </a:prstGeom>
        </p:spPr>
        <p:txBody>
          <a:bodyPr wrap="square">
            <a:spAutoFit/>
          </a:bodyPr>
          <a:lstStyle/>
          <a:p>
            <a:r>
              <a:rPr lang="en-US" sz="1300" dirty="0"/>
              <a:t>Arranging Blood Donation Campaign in the Port Arranging with the concerned authorities to provide specialists for this day o make the campaign smooth and safe centralizing three locations for the donation to make it easy for the employees to reach it. Distributing fliers explaining the importance of blood donation to one's self and to the community Good health and charity sides of participating. 53 blood bags donated (customers, suppliers and employees) - should benefit 159 people.</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Blood Donation Campaign </a:t>
            </a:r>
          </a:p>
        </p:txBody>
      </p:sp>
    </p:spTree>
    <p:extLst>
      <p:ext uri="{BB962C8B-B14F-4D97-AF65-F5344CB8AC3E}">
        <p14:creationId xmlns:p14="http://schemas.microsoft.com/office/powerpoint/2010/main" val="3311654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954107"/>
          </a:xfrm>
          <a:prstGeom prst="rect">
            <a:avLst/>
          </a:prstGeom>
        </p:spPr>
        <p:txBody>
          <a:bodyPr wrap="square">
            <a:spAutoFit/>
          </a:bodyPr>
          <a:lstStyle/>
          <a:p>
            <a:r>
              <a:rPr lang="en-US" sz="1400" dirty="0"/>
              <a:t>we arranged to distribute 1,000 Grocery bags for needy families during the holy month of Ramadan. All distribution plan has been arranged with Suez Governorate - Social Affairs and to assign the poorest areas in Suez , Distribution done through 126 volunteers on 3 days.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Distributing 1000 Ramadan Grocery Bags</a:t>
            </a:r>
          </a:p>
        </p:txBody>
      </p:sp>
    </p:spTree>
    <p:extLst>
      <p:ext uri="{BB962C8B-B14F-4D97-AF65-F5344CB8AC3E}">
        <p14:creationId xmlns:p14="http://schemas.microsoft.com/office/powerpoint/2010/main" val="804436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738664"/>
          </a:xfrm>
          <a:prstGeom prst="rect">
            <a:avLst/>
          </a:prstGeom>
        </p:spPr>
        <p:txBody>
          <a:bodyPr wrap="square">
            <a:spAutoFit/>
          </a:bodyPr>
          <a:lstStyle/>
          <a:p>
            <a:r>
              <a:rPr lang="en-US" sz="1400" dirty="0"/>
              <a:t>12 university students attended for one month at DP World Sokhna., each one according his/her specialty. the program is including the practical part what they are looking for during the program.</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Summer Training Program for University Students</a:t>
            </a:r>
          </a:p>
        </p:txBody>
      </p:sp>
    </p:spTree>
    <p:extLst>
      <p:ext uri="{BB962C8B-B14F-4D97-AF65-F5344CB8AC3E}">
        <p14:creationId xmlns:p14="http://schemas.microsoft.com/office/powerpoint/2010/main" val="1244885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954107"/>
          </a:xfrm>
          <a:prstGeom prst="rect">
            <a:avLst/>
          </a:prstGeom>
        </p:spPr>
        <p:txBody>
          <a:bodyPr wrap="square">
            <a:spAutoFit/>
          </a:bodyPr>
          <a:lstStyle/>
          <a:p>
            <a:r>
              <a:rPr lang="en-US" sz="1400" dirty="0"/>
              <a:t>As part of our plan during 2018 that one of our community investment activities to develop the facility of Usama Ben Zaid school in Suez , we inspected the building and education equipment’s, then developed and maintained the classrooms and school library.</a:t>
            </a:r>
          </a:p>
        </p:txBody>
      </p:sp>
      <p:sp>
        <p:nvSpPr>
          <p:cNvPr id="11" name="Rectangle 10"/>
          <p:cNvSpPr/>
          <p:nvPr/>
        </p:nvSpPr>
        <p:spPr>
          <a:xfrm>
            <a:off x="1878845" y="1220083"/>
            <a:ext cx="5751147" cy="338554"/>
          </a:xfrm>
          <a:prstGeom prst="rect">
            <a:avLst/>
          </a:prstGeom>
        </p:spPr>
        <p:txBody>
          <a:bodyPr wrap="square">
            <a:spAutoFit/>
          </a:bodyPr>
          <a:lstStyle/>
          <a:p>
            <a:r>
              <a:rPr lang="de-DE" sz="1600" dirty="0"/>
              <a:t>Usama Bin Zaid School Refurbishment (Phase 2)</a:t>
            </a:r>
            <a:endParaRPr lang="en-US" sz="1600" dirty="0"/>
          </a:p>
        </p:txBody>
      </p:sp>
    </p:spTree>
    <p:extLst>
      <p:ext uri="{BB962C8B-B14F-4D97-AF65-F5344CB8AC3E}">
        <p14:creationId xmlns:p14="http://schemas.microsoft.com/office/powerpoint/2010/main" val="1711053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2018</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954107"/>
          </a:xfrm>
          <a:prstGeom prst="rect">
            <a:avLst/>
          </a:prstGeom>
        </p:spPr>
        <p:txBody>
          <a:bodyPr wrap="square">
            <a:spAutoFit/>
          </a:bodyPr>
          <a:lstStyle/>
          <a:p>
            <a:r>
              <a:rPr lang="en-US" sz="1400" dirty="0"/>
              <a:t>We distributed 1000 school bags for needy students including stationery, This is arranged in cooperation with Education Authority that they have a database for the needy families at Suez. We distributed the bags with their guidance. and our volunteers were a part of delivery.</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School Bags Including Notebooks &amp; Stationery</a:t>
            </a:r>
          </a:p>
        </p:txBody>
      </p:sp>
    </p:spTree>
    <p:extLst>
      <p:ext uri="{BB962C8B-B14F-4D97-AF65-F5344CB8AC3E}">
        <p14:creationId xmlns:p14="http://schemas.microsoft.com/office/powerpoint/2010/main" val="41070996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584775"/>
          </a:xfrm>
          <a:prstGeom prst="rect">
            <a:avLst/>
          </a:prstGeom>
        </p:spPr>
        <p:txBody>
          <a:bodyPr wrap="square">
            <a:spAutoFit/>
          </a:bodyPr>
          <a:lstStyle/>
          <a:p>
            <a:r>
              <a:rPr lang="en-US" sz="1600" dirty="0"/>
              <a:t>Refurbishment Khaled Ibn Al-Waleed School for disabled Children with cooperation with military.</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Refurbishment Khaled Ibn Al-Waleed School for disabled Children</a:t>
            </a:r>
          </a:p>
        </p:txBody>
      </p:sp>
    </p:spTree>
    <p:extLst>
      <p:ext uri="{BB962C8B-B14F-4D97-AF65-F5344CB8AC3E}">
        <p14:creationId xmlns:p14="http://schemas.microsoft.com/office/powerpoint/2010/main" val="4121667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954107"/>
          </a:xfrm>
          <a:prstGeom prst="rect">
            <a:avLst/>
          </a:prstGeom>
        </p:spPr>
        <p:txBody>
          <a:bodyPr wrap="square">
            <a:spAutoFit/>
          </a:bodyPr>
          <a:lstStyle/>
          <a:p>
            <a:r>
              <a:rPr lang="en-US" sz="1400" dirty="0"/>
              <a:t>we arranged to distribute 1,000 Grocery bags for needy families during the holy month of Ramadan. All distribution plan has been arranged with Suez Governorate - Social Affairs and to assign the poorest areas in Suez , Distribution done through 200 volunteers on 3 days.</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Ramadan Grocery Bags</a:t>
            </a:r>
          </a:p>
        </p:txBody>
      </p:sp>
    </p:spTree>
    <p:extLst>
      <p:ext uri="{BB962C8B-B14F-4D97-AF65-F5344CB8AC3E}">
        <p14:creationId xmlns:p14="http://schemas.microsoft.com/office/powerpoint/2010/main" val="2973406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2492990"/>
          </a:xfrm>
          <a:prstGeom prst="rect">
            <a:avLst/>
          </a:prstGeom>
        </p:spPr>
        <p:txBody>
          <a:bodyPr wrap="square">
            <a:spAutoFit/>
          </a:bodyPr>
          <a:lstStyle/>
          <a:p>
            <a:r>
              <a:rPr lang="en-US" sz="1300" dirty="0"/>
              <a:t>To help in resolving housing issues for youth in Suez Governorate. * Entities in charge of project implementation: The Third Army Field Command in collaboration with Suez Governorate. * Project Details: The first phase of the project has already been launched. It consists of: 1. 105 residential buildings, each building consists of 24 apartments, with a total of 2520 apartments. 2. 3 service areas that include schools complex, 2 nurseries, 3 sets of commercial stores, a mosque and a church. 3. Green areas that include a central park, events field, a 2 km bicycle path, and a 2 km walking track 4. Roads and networks. * Total financial cost of the project is EGP 1,217,301,000 (1 Billion, two hundred and seventeen million, three hundred and one thousand Egyptian pounds). * Contributions of organizations and businessmen:- The Third Army Field Command in collaboration with Suez Governorate has requested all industries within Suez to contribute in this project through CSR. DP World Sokhna has agreed to contribute USD 200,000/- towards this project.</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Housing for youth Suez homes</a:t>
            </a:r>
          </a:p>
        </p:txBody>
      </p:sp>
    </p:spTree>
    <p:extLst>
      <p:ext uri="{BB962C8B-B14F-4D97-AF65-F5344CB8AC3E}">
        <p14:creationId xmlns:p14="http://schemas.microsoft.com/office/powerpoint/2010/main" val="67369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Distributing 400 Steel Garbage Bins in the main Roads in Governorate of Suez</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Steel Garbage Bins</a:t>
            </a:r>
          </a:p>
        </p:txBody>
      </p:sp>
    </p:spTree>
    <p:extLst>
      <p:ext uri="{BB962C8B-B14F-4D97-AF65-F5344CB8AC3E}">
        <p14:creationId xmlns:p14="http://schemas.microsoft.com/office/powerpoint/2010/main" val="1600314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169551"/>
          </a:xfrm>
          <a:prstGeom prst="rect">
            <a:avLst/>
          </a:prstGeom>
        </p:spPr>
        <p:txBody>
          <a:bodyPr wrap="square">
            <a:spAutoFit/>
          </a:bodyPr>
          <a:lstStyle/>
          <a:p>
            <a:r>
              <a:rPr lang="en-US" sz="1400" dirty="0"/>
              <a:t>Arranging Blood Donation Campaign in Sokhna Port Arranging with the concerned authorities to provide specialists for this day o make the campaign smooth and safe centralizing three locations for the donation to make it easy for the employees to reach it. Distributing fliers explaining the importance of blood donation to one's self and to the community Good health and charity sides of participating.</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Blood Donation Campaign </a:t>
            </a:r>
          </a:p>
        </p:txBody>
      </p:sp>
    </p:spTree>
    <p:extLst>
      <p:ext uri="{BB962C8B-B14F-4D97-AF65-F5344CB8AC3E}">
        <p14:creationId xmlns:p14="http://schemas.microsoft.com/office/powerpoint/2010/main" val="2183339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338554"/>
          </a:xfrm>
          <a:prstGeom prst="rect">
            <a:avLst/>
          </a:prstGeom>
        </p:spPr>
        <p:txBody>
          <a:bodyPr wrap="square">
            <a:spAutoFit/>
          </a:bodyPr>
          <a:lstStyle/>
          <a:p>
            <a:r>
              <a:rPr lang="en-US" sz="1600" dirty="0"/>
              <a:t>Equipped Ambulance for emergency in Sokhna. </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Equipped Ambulance For Emergency</a:t>
            </a:r>
          </a:p>
        </p:txBody>
      </p:sp>
      <p:sp>
        <p:nvSpPr>
          <p:cNvPr id="3" name="Content Placeholder 2">
            <a:extLst>
              <a:ext uri="{FF2B5EF4-FFF2-40B4-BE49-F238E27FC236}">
                <a16:creationId xmlns:a16="http://schemas.microsoft.com/office/drawing/2014/main" id="{2D30364F-7A0C-4255-A696-DB88F0D7B5B8}"/>
              </a:ext>
            </a:extLst>
          </p:cNvPr>
          <p:cNvSpPr>
            <a:spLocks noGrp="1"/>
          </p:cNvSpPr>
          <p:nvPr>
            <p:ph sz="quarter" idx="12"/>
          </p:nvPr>
        </p:nvSpPr>
        <p:spPr/>
        <p:txBody>
          <a:bodyPr/>
          <a:lstStyle/>
          <a:p>
            <a:endParaRPr lang="en-GB"/>
          </a:p>
        </p:txBody>
      </p:sp>
    </p:spTree>
    <p:extLst>
      <p:ext uri="{BB962C8B-B14F-4D97-AF65-F5344CB8AC3E}">
        <p14:creationId xmlns:p14="http://schemas.microsoft.com/office/powerpoint/2010/main" val="2039112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830997"/>
          </a:xfrm>
          <a:prstGeom prst="rect">
            <a:avLst/>
          </a:prstGeom>
        </p:spPr>
        <p:txBody>
          <a:bodyPr wrap="square">
            <a:spAutoFit/>
          </a:bodyPr>
          <a:lstStyle/>
          <a:p>
            <a:r>
              <a:rPr lang="en-US" sz="1600" dirty="0"/>
              <a:t>Celebrate with DPWS females for the international event and try to encourage the new graduates to work in our environment. also test three females as equipment operators.</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International Women’s Day Celebration </a:t>
            </a:r>
          </a:p>
        </p:txBody>
      </p:sp>
    </p:spTree>
    <p:extLst>
      <p:ext uri="{BB962C8B-B14F-4D97-AF65-F5344CB8AC3E}">
        <p14:creationId xmlns:p14="http://schemas.microsoft.com/office/powerpoint/2010/main" val="3072709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692771"/>
          </a:xfrm>
          <a:prstGeom prst="rect">
            <a:avLst/>
          </a:prstGeom>
        </p:spPr>
        <p:txBody>
          <a:bodyPr wrap="square">
            <a:spAutoFit/>
          </a:bodyPr>
          <a:lstStyle/>
          <a:p>
            <a:r>
              <a:rPr lang="en-US" sz="1300" dirty="0"/>
              <a:t>The aim of this event is to touch base with the rest of society. Orphaned children depend on their community, and it’s their right for people to know that they are part of our society. Event: We was divided the activities of the day for three parts, as following: - Medical Campaign: we will invite two doctors for the specialized of Gastroenterologist and Orthopedist. - Staff Orphanage Awareness Session: We will deliver an awareness session for 15 persons from staff who’s working in Orphan care organization, the topic of session will be positive thinking and who to deal with children in good way. - Sports Competition for kids: We will arrange for kids show and small sport competition with all participants.</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Orphan Day</a:t>
            </a:r>
          </a:p>
        </p:txBody>
      </p:sp>
    </p:spTree>
    <p:extLst>
      <p:ext uri="{BB962C8B-B14F-4D97-AF65-F5344CB8AC3E}">
        <p14:creationId xmlns:p14="http://schemas.microsoft.com/office/powerpoint/2010/main" val="4286848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384995"/>
          </a:xfrm>
          <a:prstGeom prst="rect">
            <a:avLst/>
          </a:prstGeom>
        </p:spPr>
        <p:txBody>
          <a:bodyPr wrap="square">
            <a:spAutoFit/>
          </a:bodyPr>
          <a:lstStyle/>
          <a:p>
            <a:r>
              <a:rPr lang="en-US" sz="1400" dirty="0"/>
              <a:t>We are trying to focus our community investment to facilitate the something the needy people can’t take it. and our project is to provide a library as following details: - The target areas what we are looking for; is the missing library in the community. -This project will highlight the name of DP World and this will be highly reputed to our brand as the first company what is providing this subject in Suez community. -Also this project is highlighting social and culture issue.</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Peace Library </a:t>
            </a:r>
          </a:p>
        </p:txBody>
      </p:sp>
    </p:spTree>
    <p:extLst>
      <p:ext uri="{BB962C8B-B14F-4D97-AF65-F5344CB8AC3E}">
        <p14:creationId xmlns:p14="http://schemas.microsoft.com/office/powerpoint/2010/main" val="858459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2019</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307777"/>
          </a:xfrm>
          <a:prstGeom prst="rect">
            <a:avLst/>
          </a:prstGeom>
        </p:spPr>
        <p:txBody>
          <a:bodyPr wrap="square">
            <a:spAutoFit/>
          </a:bodyPr>
          <a:lstStyle/>
          <a:p>
            <a:r>
              <a:rPr lang="en-US" sz="1400" dirty="0"/>
              <a:t>This to make awareness for the breast cancer and medical check-up </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Breast Cancer Awareness Day</a:t>
            </a:r>
          </a:p>
        </p:txBody>
      </p:sp>
    </p:spTree>
    <p:extLst>
      <p:ext uri="{BB962C8B-B14F-4D97-AF65-F5344CB8AC3E}">
        <p14:creationId xmlns:p14="http://schemas.microsoft.com/office/powerpoint/2010/main" val="2713776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2020</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738664"/>
          </a:xfrm>
          <a:prstGeom prst="rect">
            <a:avLst/>
          </a:prstGeom>
        </p:spPr>
        <p:txBody>
          <a:bodyPr wrap="square">
            <a:spAutoFit/>
          </a:bodyPr>
          <a:lstStyle/>
          <a:p>
            <a:pPr algn="just"/>
            <a:r>
              <a:rPr lang="en-US" sz="1400" dirty="0"/>
              <a:t>We arranged to distribute 1,000 Grocery bags for needy families during the critical time what the community facing of COVID 19. All distribution plan has been arranged with Suez Governorate - Social Affairs and to assign the poorest areas in Suez.</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Support toward COVID 19 Grocery Bags  </a:t>
            </a:r>
          </a:p>
        </p:txBody>
      </p:sp>
    </p:spTree>
    <p:extLst>
      <p:ext uri="{BB962C8B-B14F-4D97-AF65-F5344CB8AC3E}">
        <p14:creationId xmlns:p14="http://schemas.microsoft.com/office/powerpoint/2010/main" val="2633199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2020</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523220"/>
          </a:xfrm>
          <a:prstGeom prst="rect">
            <a:avLst/>
          </a:prstGeom>
        </p:spPr>
        <p:txBody>
          <a:bodyPr wrap="square">
            <a:spAutoFit/>
          </a:bodyPr>
          <a:lstStyle/>
          <a:p>
            <a:pPr algn="just"/>
            <a:r>
              <a:rPr lang="en-US" sz="1400" dirty="0"/>
              <a:t>We arranged to distribute 1,750 Sanitizers Pouch for external tracks drivers to use it during this critical time toward the pandemic of corona. </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Sanitizers Pouch </a:t>
            </a:r>
          </a:p>
        </p:txBody>
      </p:sp>
    </p:spTree>
    <p:extLst>
      <p:ext uri="{BB962C8B-B14F-4D97-AF65-F5344CB8AC3E}">
        <p14:creationId xmlns:p14="http://schemas.microsoft.com/office/powerpoint/2010/main" val="19659913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2020</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1292662"/>
          </a:xfrm>
          <a:prstGeom prst="rect">
            <a:avLst/>
          </a:prstGeom>
        </p:spPr>
        <p:txBody>
          <a:bodyPr wrap="square">
            <a:spAutoFit/>
          </a:bodyPr>
          <a:lstStyle/>
          <a:p>
            <a:r>
              <a:rPr lang="en-GB" sz="1600" dirty="0"/>
              <a:t>We provided two ICU Ventilators to community , that the Suez health authority has only 2 ICU ventilators with low condition , This project is to ensure that not create barriers to accessing health services for the poor in society.  </a:t>
            </a:r>
          </a:p>
          <a:p>
            <a:r>
              <a:rPr lang="en-US" sz="1400" dirty="0"/>
              <a:t> </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ICU Ventilators </a:t>
            </a:r>
          </a:p>
        </p:txBody>
      </p:sp>
    </p:spTree>
    <p:extLst>
      <p:ext uri="{BB962C8B-B14F-4D97-AF65-F5344CB8AC3E}">
        <p14:creationId xmlns:p14="http://schemas.microsoft.com/office/powerpoint/2010/main" val="3606857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2020</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6965507" cy="830997"/>
          </a:xfrm>
          <a:prstGeom prst="rect">
            <a:avLst/>
          </a:prstGeom>
        </p:spPr>
        <p:txBody>
          <a:bodyPr wrap="square">
            <a:spAutoFit/>
          </a:bodyPr>
          <a:lstStyle/>
          <a:p>
            <a:r>
              <a:rPr lang="en-GB" sz="1600" dirty="0"/>
              <a:t>DP World Sokhna teamed up with Very Nile campaign and did their part to help clean the Nile during Global Volunteer Week, with 30 Sokhna staff removing over 600 kilograms of plastic and waste.</a:t>
            </a:r>
            <a:r>
              <a:rPr lang="en-US" sz="1400" dirty="0"/>
              <a:t> </a:t>
            </a:r>
          </a:p>
        </p:txBody>
      </p:sp>
      <p:sp>
        <p:nvSpPr>
          <p:cNvPr id="11" name="Rectangle 10"/>
          <p:cNvSpPr/>
          <p:nvPr/>
        </p:nvSpPr>
        <p:spPr>
          <a:xfrm>
            <a:off x="1878845" y="1220083"/>
            <a:ext cx="6070339" cy="338554"/>
          </a:xfrm>
          <a:prstGeom prst="rect">
            <a:avLst/>
          </a:prstGeom>
        </p:spPr>
        <p:txBody>
          <a:bodyPr wrap="square">
            <a:spAutoFit/>
          </a:bodyPr>
          <a:lstStyle/>
          <a:p>
            <a:r>
              <a:rPr lang="en-US" sz="1600" dirty="0"/>
              <a:t>A Nile Cleaning Event</a:t>
            </a:r>
          </a:p>
        </p:txBody>
      </p:sp>
    </p:spTree>
    <p:extLst>
      <p:ext uri="{BB962C8B-B14F-4D97-AF65-F5344CB8AC3E}">
        <p14:creationId xmlns:p14="http://schemas.microsoft.com/office/powerpoint/2010/main" val="382620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338554"/>
          </a:xfrm>
          <a:prstGeom prst="rect">
            <a:avLst/>
          </a:prstGeom>
        </p:spPr>
        <p:txBody>
          <a:bodyPr wrap="square">
            <a:spAutoFit/>
          </a:bodyPr>
          <a:lstStyle/>
          <a:p>
            <a:r>
              <a:rPr lang="en-US" sz="1600" dirty="0"/>
              <a:t>Distribution of 1500 blankets for needy people.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1,500 Blankets</a:t>
            </a:r>
          </a:p>
        </p:txBody>
      </p:sp>
    </p:spTree>
    <p:extLst>
      <p:ext uri="{BB962C8B-B14F-4D97-AF65-F5344CB8AC3E}">
        <p14:creationId xmlns:p14="http://schemas.microsoft.com/office/powerpoint/2010/main" val="10738049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2"/>
          </p:nvPr>
        </p:nvSpPr>
        <p:spPr/>
        <p:txBody>
          <a:bodyPr/>
          <a:lstStyle/>
          <a:p>
            <a:r>
              <a:rPr lang="en-US" dirty="0"/>
              <a:t>Thank you</a:t>
            </a:r>
          </a:p>
        </p:txBody>
      </p:sp>
      <p:pic>
        <p:nvPicPr>
          <p:cNvPr id="5"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22640" y="159007"/>
            <a:ext cx="2261336" cy="640797"/>
          </a:xfrm>
          <a:prstGeom prst="rect">
            <a:avLst/>
          </a:prstGeom>
        </p:spPr>
      </p:pic>
    </p:spTree>
    <p:extLst>
      <p:ext uri="{BB962C8B-B14F-4D97-AF65-F5344CB8AC3E}">
        <p14:creationId xmlns:p14="http://schemas.microsoft.com/office/powerpoint/2010/main" val="146613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338554"/>
          </a:xfrm>
          <a:prstGeom prst="rect">
            <a:avLst/>
          </a:prstGeom>
        </p:spPr>
        <p:txBody>
          <a:bodyPr wrap="square">
            <a:spAutoFit/>
          </a:bodyPr>
          <a:lstStyle/>
          <a:p>
            <a:r>
              <a:rPr lang="en-US" sz="1600" dirty="0"/>
              <a:t>Renovating the class rooms and external building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Al Sadat School </a:t>
            </a:r>
          </a:p>
        </p:txBody>
      </p:sp>
    </p:spTree>
    <p:extLst>
      <p:ext uri="{BB962C8B-B14F-4D97-AF65-F5344CB8AC3E}">
        <p14:creationId xmlns:p14="http://schemas.microsoft.com/office/powerpoint/2010/main" val="347388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338554"/>
          </a:xfrm>
          <a:prstGeom prst="rect">
            <a:avLst/>
          </a:prstGeom>
        </p:spPr>
        <p:txBody>
          <a:bodyPr wrap="square">
            <a:spAutoFit/>
          </a:bodyPr>
          <a:lstStyle/>
          <a:p>
            <a:r>
              <a:rPr lang="en-US" sz="1600" dirty="0"/>
              <a:t>Distribution 1,000 meat bags for needy people.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Distribution 1,000 meat bags</a:t>
            </a:r>
          </a:p>
        </p:txBody>
      </p:sp>
    </p:spTree>
    <p:extLst>
      <p:ext uri="{BB962C8B-B14F-4D97-AF65-F5344CB8AC3E}">
        <p14:creationId xmlns:p14="http://schemas.microsoft.com/office/powerpoint/2010/main" val="395367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830997"/>
          </a:xfrm>
          <a:prstGeom prst="rect">
            <a:avLst/>
          </a:prstGeom>
        </p:spPr>
        <p:txBody>
          <a:bodyPr wrap="square">
            <a:spAutoFit/>
          </a:bodyPr>
          <a:lstStyle/>
          <a:p>
            <a:r>
              <a:rPr lang="en-US" sz="1600" dirty="0"/>
              <a:t>Providing 10 Dialysis Machines &amp; 10 Neonatal Incubator Units, this to serve and improve the medical service around the target community.  </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1000 Trees</a:t>
            </a:r>
          </a:p>
        </p:txBody>
      </p:sp>
    </p:spTree>
    <p:extLst>
      <p:ext uri="{BB962C8B-B14F-4D97-AF65-F5344CB8AC3E}">
        <p14:creationId xmlns:p14="http://schemas.microsoft.com/office/powerpoint/2010/main" val="228435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313304" y="167585"/>
            <a:ext cx="2261336" cy="640797"/>
          </a:xfrm>
          <a:prstGeom prst="rect">
            <a:avLst/>
          </a:prstGeom>
        </p:spPr>
      </p:pic>
      <p:sp>
        <p:nvSpPr>
          <p:cNvPr id="6" name="Oval 5"/>
          <p:cNvSpPr>
            <a:spLocks noChangeAspect="1"/>
          </p:cNvSpPr>
          <p:nvPr/>
        </p:nvSpPr>
        <p:spPr>
          <a:xfrm>
            <a:off x="8139659" y="955496"/>
            <a:ext cx="895392" cy="67843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nchorCtr="0"/>
          <a:lstStyle/>
          <a:p>
            <a:pPr algn="ctr">
              <a:spcAft>
                <a:spcPts val="600"/>
              </a:spcAft>
            </a:pPr>
            <a:r>
              <a:rPr lang="en-US" sz="1600" b="1" dirty="0">
                <a:solidFill>
                  <a:schemeClr val="bg1"/>
                </a:solidFill>
              </a:rPr>
              <a:t>2016</a:t>
            </a:r>
          </a:p>
        </p:txBody>
      </p:sp>
      <p:sp>
        <p:nvSpPr>
          <p:cNvPr id="8" name="Rectangle 7"/>
          <p:cNvSpPr/>
          <p:nvPr/>
        </p:nvSpPr>
        <p:spPr>
          <a:xfrm>
            <a:off x="617095" y="1678558"/>
            <a:ext cx="1391588" cy="369332"/>
          </a:xfrm>
          <a:prstGeom prst="rect">
            <a:avLst/>
          </a:prstGeom>
        </p:spPr>
        <p:txBody>
          <a:bodyPr wrap="square">
            <a:spAutoFit/>
          </a:bodyPr>
          <a:lstStyle/>
          <a:p>
            <a:r>
              <a:rPr lang="en-US" b="1" dirty="0"/>
              <a:t>Purpose: </a:t>
            </a:r>
          </a:p>
        </p:txBody>
      </p:sp>
      <p:sp>
        <p:nvSpPr>
          <p:cNvPr id="9" name="Rectangle 8"/>
          <p:cNvSpPr/>
          <p:nvPr/>
        </p:nvSpPr>
        <p:spPr>
          <a:xfrm>
            <a:off x="617094" y="1189305"/>
            <a:ext cx="1151745" cy="369332"/>
          </a:xfrm>
          <a:prstGeom prst="rect">
            <a:avLst/>
          </a:prstGeom>
        </p:spPr>
        <p:txBody>
          <a:bodyPr wrap="square">
            <a:spAutoFit/>
          </a:bodyPr>
          <a:lstStyle/>
          <a:p>
            <a:r>
              <a:rPr lang="en-US" b="1" dirty="0"/>
              <a:t>Project:</a:t>
            </a:r>
            <a:r>
              <a:rPr lang="en-US" dirty="0"/>
              <a:t> </a:t>
            </a:r>
            <a:endParaRPr lang="en-US" b="1" dirty="0"/>
          </a:p>
        </p:txBody>
      </p:sp>
      <p:sp>
        <p:nvSpPr>
          <p:cNvPr id="10" name="Rectangle 9"/>
          <p:cNvSpPr/>
          <p:nvPr/>
        </p:nvSpPr>
        <p:spPr>
          <a:xfrm>
            <a:off x="1878845" y="1678558"/>
            <a:ext cx="5751147" cy="584775"/>
          </a:xfrm>
          <a:prstGeom prst="rect">
            <a:avLst/>
          </a:prstGeom>
        </p:spPr>
        <p:txBody>
          <a:bodyPr wrap="square">
            <a:spAutoFit/>
          </a:bodyPr>
          <a:lstStyle/>
          <a:p>
            <a:r>
              <a:rPr lang="en-US" sz="1600" dirty="0"/>
              <a:t>We have supported Suez National Museum with construction works.</a:t>
            </a:r>
          </a:p>
        </p:txBody>
      </p:sp>
      <p:sp>
        <p:nvSpPr>
          <p:cNvPr id="11" name="Rectangle 10"/>
          <p:cNvSpPr/>
          <p:nvPr/>
        </p:nvSpPr>
        <p:spPr>
          <a:xfrm>
            <a:off x="1878845" y="1220083"/>
            <a:ext cx="5751147" cy="338554"/>
          </a:xfrm>
          <a:prstGeom prst="rect">
            <a:avLst/>
          </a:prstGeom>
        </p:spPr>
        <p:txBody>
          <a:bodyPr wrap="square">
            <a:spAutoFit/>
          </a:bodyPr>
          <a:lstStyle/>
          <a:p>
            <a:r>
              <a:rPr lang="en-US" sz="1600" dirty="0"/>
              <a:t>Suez National Museum support</a:t>
            </a:r>
          </a:p>
        </p:txBody>
      </p:sp>
    </p:spTree>
    <p:extLst>
      <p:ext uri="{BB962C8B-B14F-4D97-AF65-F5344CB8AC3E}">
        <p14:creationId xmlns:p14="http://schemas.microsoft.com/office/powerpoint/2010/main" val="2701797641"/>
      </p:ext>
    </p:extLst>
  </p:cSld>
  <p:clrMapOvr>
    <a:masterClrMapping/>
  </p:clrMapOvr>
</p:sld>
</file>

<file path=ppt/theme/theme1.xml><?xml version="1.0" encoding="utf-8"?>
<a:theme xmlns:a="http://schemas.openxmlformats.org/drawingml/2006/main" name="NEW DP World Template">
  <a:themeElements>
    <a:clrScheme name="DP World Feb 16">
      <a:dk1>
        <a:sysClr val="windowText" lastClr="000000"/>
      </a:dk1>
      <a:lt1>
        <a:sysClr val="window" lastClr="FFFFFF"/>
      </a:lt1>
      <a:dk2>
        <a:srgbClr val="122A51"/>
      </a:dk2>
      <a:lt2>
        <a:srgbClr val="FFFFFF"/>
      </a:lt2>
      <a:accent1>
        <a:srgbClr val="122A51"/>
      </a:accent1>
      <a:accent2>
        <a:srgbClr val="B60532"/>
      </a:accent2>
      <a:accent3>
        <a:srgbClr val="F06D19"/>
      </a:accent3>
      <a:accent4>
        <a:srgbClr val="1270BC"/>
      </a:accent4>
      <a:accent5>
        <a:srgbClr val="FBAA18"/>
      </a:accent5>
      <a:accent6>
        <a:srgbClr val="948A82"/>
      </a:accent6>
      <a:hlink>
        <a:srgbClr val="0000FF"/>
      </a:hlink>
      <a:folHlink>
        <a:srgbClr val="800080"/>
      </a:folHlink>
    </a:clrScheme>
    <a:fontScheme name="DP Worl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lIns="108000" tIns="46800" rIns="108000" bIns="46800" rtlCol="0" anchor="t" anchorCtr="0"/>
      <a:lstStyle>
        <a:defPPr marL="0">
          <a:spcBef>
            <a:spcPts val="600"/>
          </a:spcBef>
          <a:defRPr sz="1200" b="1" dirty="0">
            <a:solidFill>
              <a:schemeClr val="bg2"/>
            </a:solidFill>
            <a:latin typeface="Tahoma"/>
            <a:cs typeface="Tahoma"/>
          </a:defRPr>
        </a:defPPr>
      </a:lstStyle>
      <a:style>
        <a:lnRef idx="1">
          <a:schemeClr val="accent1"/>
        </a:lnRef>
        <a:fillRef idx="3">
          <a:schemeClr val="accent1"/>
        </a:fillRef>
        <a:effectRef idx="2">
          <a:schemeClr val="accent1"/>
        </a:effectRef>
        <a:fontRef idx="minor">
          <a:schemeClr val="lt1"/>
        </a:fontRef>
      </a:style>
    </a:spDef>
    <a:lnDef>
      <a:spPr>
        <a:ln w="1905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Our World Our Future Template</Template>
  <TotalTime>6310</TotalTime>
  <Words>2405</Words>
  <Application>Microsoft Office PowerPoint</Application>
  <PresentationFormat>On-screen Show (4:3)</PresentationFormat>
  <Paragraphs>243</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Lucida Grande</vt:lpstr>
      <vt:lpstr>Tahoma</vt:lpstr>
      <vt:lpstr>NEW DP World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 Knight</dc:creator>
  <cp:lastModifiedBy>Mohamed El-Zoughby</cp:lastModifiedBy>
  <cp:revision>167</cp:revision>
  <cp:lastPrinted>2017-06-16T10:00:36Z</cp:lastPrinted>
  <dcterms:created xsi:type="dcterms:W3CDTF">2017-03-14T10:32:45Z</dcterms:created>
  <dcterms:modified xsi:type="dcterms:W3CDTF">2021-01-20T11:11:02Z</dcterms:modified>
</cp:coreProperties>
</file>